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6" r:id="rId11"/>
    <p:sldId id="265" r:id="rId12"/>
  </p:sldIdLst>
  <p:sldSz cx="14630400" cy="8229600"/>
  <p:notesSz cx="8229600" cy="14630400"/>
  <p:embeddedFontLst>
    <p:embeddedFont>
      <p:font typeface="Inter"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237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abs/2212.11774"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77395"/>
            <a:ext cx="7556421" cy="1515985"/>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Bug Tracking and Task Management System</a:t>
            </a:r>
            <a:endParaRPr lang="en-US" sz="4450" dirty="0"/>
          </a:p>
        </p:txBody>
      </p:sp>
      <p:sp>
        <p:nvSpPr>
          <p:cNvPr id="4" name="Text 1"/>
          <p:cNvSpPr/>
          <p:nvPr/>
        </p:nvSpPr>
        <p:spPr>
          <a:xfrm>
            <a:off x="793791" y="3448528"/>
            <a:ext cx="4115094" cy="141755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Pandit Deendayal Energy University</a:t>
            </a:r>
            <a:endParaRPr lang="en-US" sz="1750" dirty="0"/>
          </a:p>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School of Technology</a:t>
            </a:r>
            <a:endParaRPr lang="en-US" sz="1750" dirty="0"/>
          </a:p>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Computer Science &amp; Engineering</a:t>
            </a:r>
            <a:endParaRPr lang="en-US" sz="1750" dirty="0"/>
          </a:p>
        </p:txBody>
      </p:sp>
      <p:sp>
        <p:nvSpPr>
          <p:cNvPr id="5" name="Text 2"/>
          <p:cNvSpPr/>
          <p:nvPr/>
        </p:nvSpPr>
        <p:spPr>
          <a:xfrm>
            <a:off x="793790" y="4866086"/>
            <a:ext cx="7556421" cy="3363513"/>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Student:</a:t>
            </a:r>
            <a:r>
              <a:rPr lang="en-US" sz="1750" dirty="0">
                <a:solidFill>
                  <a:srgbClr val="272525"/>
                </a:solidFill>
                <a:latin typeface="Inter" pitchFamily="34" charset="0"/>
                <a:ea typeface="Inter" pitchFamily="34" charset="-122"/>
                <a:cs typeface="Inter" pitchFamily="34" charset="-120"/>
              </a:rPr>
              <a:t> Soshil Kumar Mukhiya</a:t>
            </a:r>
            <a:endParaRPr lang="en-US" sz="1750" dirty="0"/>
          </a:p>
          <a:p>
            <a:pPr>
              <a:lnSpc>
                <a:spcPts val="2850"/>
              </a:lnSpc>
            </a:pPr>
            <a:r>
              <a:rPr lang="en-US" sz="1750" b="1" dirty="0">
                <a:solidFill>
                  <a:srgbClr val="272525"/>
                </a:solidFill>
                <a:latin typeface="Inter" pitchFamily="34" charset="0"/>
                <a:ea typeface="Inter" pitchFamily="34" charset="-122"/>
                <a:cs typeface="Inter" pitchFamily="34" charset="-120"/>
              </a:rPr>
              <a:t>Supervisor:</a:t>
            </a:r>
            <a:r>
              <a:rPr lang="en-US" sz="1750" dirty="0">
                <a:solidFill>
                  <a:srgbClr val="272525"/>
                </a:solidFill>
                <a:latin typeface="Inter" pitchFamily="34" charset="0"/>
                <a:ea typeface="Inter" pitchFamily="34" charset="-122"/>
                <a:cs typeface="Inter" pitchFamily="34" charset="-120"/>
              </a:rPr>
              <a:t> Dr. Davinder Paul Singh (Assistant Professor, </a:t>
            </a:r>
            <a:r>
              <a:rPr lang="en-US" sz="1750" dirty="0" err="1">
                <a:solidFill>
                  <a:srgbClr val="272525"/>
                </a:solidFill>
                <a:latin typeface="Inter" pitchFamily="34" charset="0"/>
                <a:ea typeface="Inter" pitchFamily="34" charset="-122"/>
                <a:cs typeface="Inter" pitchFamily="34" charset="-120"/>
              </a:rPr>
              <a:t>SoT</a:t>
            </a:r>
            <a:r>
              <a:rPr lang="en-US" sz="1750" dirty="0">
                <a:solidFill>
                  <a:srgbClr val="272525"/>
                </a:solidFill>
                <a:latin typeface="Inter" pitchFamily="34" charset="0"/>
                <a:ea typeface="Inter" pitchFamily="34" charset="-122"/>
                <a:cs typeface="Inter" pitchFamily="34" charset="-120"/>
              </a:rPr>
              <a:t>, PDEU)</a:t>
            </a:r>
            <a:endParaRPr lang="en-US" sz="1750" dirty="0"/>
          </a:p>
          <a:p>
            <a:pPr>
              <a:lnSpc>
                <a:spcPts val="2850"/>
              </a:lnSpc>
            </a:pPr>
            <a:r>
              <a:rPr lang="en-US" sz="2000" b="1" dirty="0"/>
              <a:t>Evaluator</a:t>
            </a:r>
            <a:r>
              <a:rPr lang="en-US" sz="1750" dirty="0"/>
              <a:t>: </a:t>
            </a:r>
            <a:r>
              <a:rPr lang="en-US" sz="2000" dirty="0"/>
              <a:t>Dr. Darshit Shah (Assistant Professor, </a:t>
            </a:r>
            <a:r>
              <a:rPr lang="en-US" sz="2000" dirty="0" err="1"/>
              <a:t>SoT</a:t>
            </a:r>
            <a:r>
              <a:rPr lang="en-US" sz="2000" dirty="0"/>
              <a:t>, PDEU)</a:t>
            </a:r>
          </a:p>
          <a:p>
            <a:pPr>
              <a:lnSpc>
                <a:spcPts val="2850"/>
              </a:lnSpc>
            </a:pPr>
            <a:endParaRPr lang="en-US" sz="2000" dirty="0"/>
          </a:p>
          <a:p>
            <a:pPr>
              <a:lnSpc>
                <a:spcPts val="2850"/>
              </a:lnSpc>
            </a:pPr>
            <a:r>
              <a:rPr lang="en-US" sz="2000" b="1" dirty="0"/>
              <a:t>Industry Name </a:t>
            </a:r>
            <a:r>
              <a:rPr lang="en-US" sz="2000" dirty="0"/>
              <a:t>: LABMENTIX </a:t>
            </a:r>
          </a:p>
          <a:p>
            <a:pPr>
              <a:lnSpc>
                <a:spcPts val="2850"/>
              </a:lnSpc>
            </a:pPr>
            <a:r>
              <a:rPr lang="en-US" sz="2000" dirty="0"/>
              <a:t> </a:t>
            </a:r>
            <a:r>
              <a:rPr lang="en-US" sz="2000" b="1" dirty="0"/>
              <a:t>Industry Address </a:t>
            </a:r>
            <a:r>
              <a:rPr lang="en-US" sz="2000" dirty="0"/>
              <a:t>: Bengaluru, Karnataka, 590029</a:t>
            </a:r>
          </a:p>
          <a:p>
            <a:pPr>
              <a:lnSpc>
                <a:spcPts val="2850"/>
              </a:lnSpc>
            </a:pPr>
            <a:r>
              <a:rPr lang="en-US" sz="2000" dirty="0"/>
              <a:t> </a:t>
            </a:r>
            <a:r>
              <a:rPr lang="en-US" sz="2000" b="1" dirty="0"/>
              <a:t>Industry Mentor </a:t>
            </a:r>
            <a:r>
              <a:rPr lang="en-US" sz="2000" dirty="0"/>
              <a:t>: viral Jain </a:t>
            </a:r>
          </a:p>
          <a:p>
            <a:pPr>
              <a:lnSpc>
                <a:spcPts val="2850"/>
              </a:lnSpc>
            </a:pPr>
            <a:r>
              <a:rPr lang="en-US" sz="2000" b="1" dirty="0"/>
              <a:t>Mentor Contact No</a:t>
            </a:r>
            <a:r>
              <a:rPr lang="en-US" sz="2000" dirty="0"/>
              <a:t>.: +91-9604083801 </a:t>
            </a:r>
          </a:p>
          <a:p>
            <a:pPr>
              <a:lnSpc>
                <a:spcPts val="2850"/>
              </a:lnSpc>
            </a:pPr>
            <a:r>
              <a:rPr lang="en-US" sz="2000" b="1" dirty="0"/>
              <a:t>Email ID </a:t>
            </a:r>
            <a:r>
              <a:rPr lang="en-US" sz="2000" dirty="0"/>
              <a:t>: support@labmentix.in</a:t>
            </a:r>
          </a:p>
          <a:p>
            <a:pPr>
              <a:lnSpc>
                <a:spcPts val="2850"/>
              </a:lnSpc>
            </a:pPr>
            <a:endParaRPr lang="en-US" sz="1750" dirty="0">
              <a:solidFill>
                <a:srgbClr val="C9C2C0"/>
              </a:solidFill>
              <a:latin typeface="Times New Roman" panose="02020603050405020304" pitchFamily="18" charset="0"/>
              <a:cs typeface="Times New Roman" panose="02020603050405020304" pitchFamily="18" charset="0"/>
            </a:endParaRPr>
          </a:p>
          <a:p>
            <a:pPr>
              <a:lnSpc>
                <a:spcPts val="2850"/>
              </a:lnSpc>
            </a:pPr>
            <a:endParaRPr lang="en-US" sz="1750" dirty="0">
              <a:solidFill>
                <a:srgbClr val="C9C2C0"/>
              </a:solidFill>
              <a:latin typeface="Times New Roman" panose="02020603050405020304" pitchFamily="18" charset="0"/>
              <a:cs typeface="Times New Roman" panose="02020603050405020304" pitchFamily="18" charset="0"/>
            </a:endParaRPr>
          </a:p>
          <a:p>
            <a:pPr marL="0" indent="0" algn="l">
              <a:lnSpc>
                <a:spcPts val="2850"/>
              </a:lnSpc>
              <a:buNone/>
            </a:pPr>
            <a:endParaRPr lang="en-US" sz="1750" dirty="0"/>
          </a:p>
        </p:txBody>
      </p:sp>
      <p:pic>
        <p:nvPicPr>
          <p:cNvPr id="6" name="Picture 5">
            <a:extLst>
              <a:ext uri="{FF2B5EF4-FFF2-40B4-BE49-F238E27FC236}">
                <a16:creationId xmlns:a16="http://schemas.microsoft.com/office/drawing/2014/main" id="{753D4384-B4DA-23A9-3EFE-7D6CC210EECC}"/>
              </a:ext>
            </a:extLst>
          </p:cNvPr>
          <p:cNvPicPr>
            <a:picLocks noChangeAspect="1"/>
          </p:cNvPicPr>
          <p:nvPr/>
        </p:nvPicPr>
        <p:blipFill>
          <a:blip r:embed="rId4"/>
          <a:stretch>
            <a:fillRect/>
          </a:stretch>
        </p:blipFill>
        <p:spPr>
          <a:xfrm>
            <a:off x="270741" y="234138"/>
            <a:ext cx="1431697" cy="1360524"/>
          </a:xfrm>
          <a:prstGeom prst="rect">
            <a:avLst/>
          </a:prstGeom>
        </p:spPr>
      </p:pic>
      <p:pic>
        <p:nvPicPr>
          <p:cNvPr id="7" name="Picture 6" descr="Academics at PDEU | SoT | SoET |SLS | SoM | PDPU | PDEU">
            <a:extLst>
              <a:ext uri="{FF2B5EF4-FFF2-40B4-BE49-F238E27FC236}">
                <a16:creationId xmlns:a16="http://schemas.microsoft.com/office/drawing/2014/main" id="{8C06553C-EBB4-1E56-7AB2-C326477CA8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9519" y="234138"/>
            <a:ext cx="1212352" cy="11881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FCDA38-DA18-7EAB-DEC4-39F754A765A4}"/>
              </a:ext>
            </a:extLst>
          </p:cNvPr>
          <p:cNvPicPr>
            <a:picLocks noChangeAspect="1"/>
          </p:cNvPicPr>
          <p:nvPr/>
        </p:nvPicPr>
        <p:blipFill>
          <a:blip r:embed="rId2"/>
          <a:stretch>
            <a:fillRect/>
          </a:stretch>
        </p:blipFill>
        <p:spPr>
          <a:xfrm>
            <a:off x="12606956" y="7695478"/>
            <a:ext cx="1905266" cy="447737"/>
          </a:xfrm>
          <a:prstGeom prst="rect">
            <a:avLst/>
          </a:prstGeom>
        </p:spPr>
      </p:pic>
      <p:pic>
        <p:nvPicPr>
          <p:cNvPr id="11" name="Picture 10">
            <a:extLst>
              <a:ext uri="{FF2B5EF4-FFF2-40B4-BE49-F238E27FC236}">
                <a16:creationId xmlns:a16="http://schemas.microsoft.com/office/drawing/2014/main" id="{0DC23311-05AE-DBAB-BE33-1F47CB49C532}"/>
              </a:ext>
            </a:extLst>
          </p:cNvPr>
          <p:cNvPicPr>
            <a:picLocks noChangeAspect="1"/>
          </p:cNvPicPr>
          <p:nvPr/>
        </p:nvPicPr>
        <p:blipFill>
          <a:blip r:embed="rId3"/>
          <a:stretch>
            <a:fillRect/>
          </a:stretch>
        </p:blipFill>
        <p:spPr>
          <a:xfrm>
            <a:off x="424177" y="1324232"/>
            <a:ext cx="5063597" cy="3644811"/>
          </a:xfrm>
          <a:prstGeom prst="rect">
            <a:avLst/>
          </a:prstGeom>
        </p:spPr>
      </p:pic>
      <p:pic>
        <p:nvPicPr>
          <p:cNvPr id="13" name="Picture 12">
            <a:extLst>
              <a:ext uri="{FF2B5EF4-FFF2-40B4-BE49-F238E27FC236}">
                <a16:creationId xmlns:a16="http://schemas.microsoft.com/office/drawing/2014/main" id="{169CCB7C-6950-045F-C952-B283519E6EFC}"/>
              </a:ext>
            </a:extLst>
          </p:cNvPr>
          <p:cNvPicPr>
            <a:picLocks noChangeAspect="1"/>
          </p:cNvPicPr>
          <p:nvPr/>
        </p:nvPicPr>
        <p:blipFill>
          <a:blip r:embed="rId4"/>
          <a:stretch>
            <a:fillRect/>
          </a:stretch>
        </p:blipFill>
        <p:spPr>
          <a:xfrm>
            <a:off x="5808718" y="1324233"/>
            <a:ext cx="8300199" cy="3428242"/>
          </a:xfrm>
          <a:prstGeom prst="rect">
            <a:avLst/>
          </a:prstGeom>
        </p:spPr>
      </p:pic>
      <p:pic>
        <p:nvPicPr>
          <p:cNvPr id="15" name="Picture 14">
            <a:extLst>
              <a:ext uri="{FF2B5EF4-FFF2-40B4-BE49-F238E27FC236}">
                <a16:creationId xmlns:a16="http://schemas.microsoft.com/office/drawing/2014/main" id="{22EE5672-CAEF-6669-A23D-F5EE6834069E}"/>
              </a:ext>
            </a:extLst>
          </p:cNvPr>
          <p:cNvPicPr>
            <a:picLocks noChangeAspect="1"/>
          </p:cNvPicPr>
          <p:nvPr/>
        </p:nvPicPr>
        <p:blipFill>
          <a:blip r:embed="rId5"/>
          <a:stretch>
            <a:fillRect/>
          </a:stretch>
        </p:blipFill>
        <p:spPr>
          <a:xfrm>
            <a:off x="2610557" y="4969043"/>
            <a:ext cx="8417628" cy="3307244"/>
          </a:xfrm>
          <a:prstGeom prst="rect">
            <a:avLst/>
          </a:prstGeom>
        </p:spPr>
      </p:pic>
      <p:pic>
        <p:nvPicPr>
          <p:cNvPr id="17" name="Picture 16">
            <a:extLst>
              <a:ext uri="{FF2B5EF4-FFF2-40B4-BE49-F238E27FC236}">
                <a16:creationId xmlns:a16="http://schemas.microsoft.com/office/drawing/2014/main" id="{18651E70-C583-CC27-70D3-EFA1792E81BC}"/>
              </a:ext>
            </a:extLst>
          </p:cNvPr>
          <p:cNvPicPr>
            <a:picLocks noChangeAspect="1"/>
          </p:cNvPicPr>
          <p:nvPr/>
        </p:nvPicPr>
        <p:blipFill>
          <a:blip r:embed="rId6"/>
          <a:stretch>
            <a:fillRect/>
          </a:stretch>
        </p:blipFill>
        <p:spPr>
          <a:xfrm>
            <a:off x="1003040" y="368308"/>
            <a:ext cx="2293612" cy="847640"/>
          </a:xfrm>
          <a:prstGeom prst="rect">
            <a:avLst/>
          </a:prstGeom>
        </p:spPr>
      </p:pic>
    </p:spTree>
    <p:extLst>
      <p:ext uri="{BB962C8B-B14F-4D97-AF65-F5344CB8AC3E}">
        <p14:creationId xmlns:p14="http://schemas.microsoft.com/office/powerpoint/2010/main" val="2817563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16351"/>
            <a:ext cx="5670590" cy="817538"/>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References</a:t>
            </a:r>
            <a:endParaRPr lang="en-US" sz="4450" dirty="0"/>
          </a:p>
        </p:txBody>
      </p:sp>
      <p:sp>
        <p:nvSpPr>
          <p:cNvPr id="3" name="Shape 1"/>
          <p:cNvSpPr/>
          <p:nvPr/>
        </p:nvSpPr>
        <p:spPr>
          <a:xfrm>
            <a:off x="493295" y="1587341"/>
            <a:ext cx="4320521" cy="6059925"/>
          </a:xfrm>
          <a:prstGeom prst="roundRect">
            <a:avLst>
              <a:gd name="adj" fmla="val 2270"/>
            </a:avLst>
          </a:prstGeom>
          <a:solidFill>
            <a:srgbClr val="FFFFFF"/>
          </a:solidFill>
          <a:ln w="30480">
            <a:solidFill>
              <a:srgbClr val="C0C1D7"/>
            </a:solidFill>
            <a:prstDash val="solid"/>
          </a:ln>
        </p:spPr>
        <p:txBody>
          <a:bodyPr/>
          <a:lstStyle/>
          <a:p>
            <a:endParaRPr lang="en-IN" dirty="0"/>
          </a:p>
        </p:txBody>
      </p:sp>
      <p:sp>
        <p:nvSpPr>
          <p:cNvPr id="4" name="Text 2"/>
          <p:cNvSpPr/>
          <p:nvPr/>
        </p:nvSpPr>
        <p:spPr>
          <a:xfrm>
            <a:off x="1051084" y="1997242"/>
            <a:ext cx="2835235" cy="752387"/>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Academic Papers</a:t>
            </a:r>
            <a:endParaRPr lang="en-US" sz="2200" dirty="0"/>
          </a:p>
        </p:txBody>
      </p:sp>
      <p:sp>
        <p:nvSpPr>
          <p:cNvPr id="5" name="Text 3"/>
          <p:cNvSpPr/>
          <p:nvPr/>
        </p:nvSpPr>
        <p:spPr>
          <a:xfrm>
            <a:off x="617458" y="2490537"/>
            <a:ext cx="4115396" cy="5378115"/>
          </a:xfrm>
          <a:prstGeom prst="rect">
            <a:avLst/>
          </a:prstGeom>
          <a:noFill/>
          <a:ln/>
        </p:spPr>
        <p:txBody>
          <a:bodyPr wrap="square" lIns="0" tIns="0" rIns="0" bIns="0" rtlCol="0" anchor="t"/>
          <a:lstStyle/>
          <a:p>
            <a:pPr>
              <a:lnSpc>
                <a:spcPts val="2850"/>
              </a:lnSpc>
            </a:pPr>
            <a:r>
              <a:rPr lang="en-US" sz="1750" dirty="0">
                <a:solidFill>
                  <a:srgbClr val="272525"/>
                </a:solidFill>
                <a:latin typeface="Inter" pitchFamily="34" charset="0"/>
                <a:ea typeface="Inter" pitchFamily="34" charset="-122"/>
                <a:cs typeface="Inter" pitchFamily="34" charset="-120"/>
              </a:rPr>
              <a:t> </a:t>
            </a:r>
            <a:r>
              <a:rPr lang="en-US" sz="1600" dirty="0">
                <a:solidFill>
                  <a:srgbClr val="272525"/>
                </a:solidFill>
                <a:latin typeface="Inter" pitchFamily="34" charset="0"/>
                <a:ea typeface="Inter" pitchFamily="34" charset="-122"/>
                <a:cs typeface="Inter" pitchFamily="34" charset="-120"/>
              </a:rPr>
              <a:t>[1] F. </a:t>
            </a:r>
            <a:r>
              <a:rPr lang="en-US" sz="1600" dirty="0" err="1">
                <a:solidFill>
                  <a:srgbClr val="272525"/>
                </a:solidFill>
                <a:latin typeface="Inter" pitchFamily="34" charset="0"/>
                <a:ea typeface="Inter" pitchFamily="34" charset="-122"/>
                <a:cs typeface="Inter" pitchFamily="34" charset="-120"/>
              </a:rPr>
              <a:t>Zamfirov</a:t>
            </a:r>
            <a:r>
              <a:rPr lang="en-US" sz="1600" dirty="0">
                <a:solidFill>
                  <a:srgbClr val="272525"/>
                </a:solidFill>
                <a:latin typeface="Inter" pitchFamily="34" charset="0"/>
                <a:ea typeface="Inter" pitchFamily="34" charset="-122"/>
                <a:cs typeface="Inter" pitchFamily="34" charset="-120"/>
              </a:rPr>
              <a:t>, “A literature review on different types of empirically evaluated bug localization approaches,” </a:t>
            </a:r>
            <a:r>
              <a:rPr lang="en-US" sz="1600" dirty="0" err="1">
                <a:solidFill>
                  <a:srgbClr val="272525"/>
                </a:solidFill>
                <a:latin typeface="Inter" pitchFamily="34" charset="0"/>
                <a:ea typeface="Inter" pitchFamily="34" charset="-122"/>
                <a:cs typeface="Inter" pitchFamily="34" charset="-120"/>
              </a:rPr>
              <a:t>arXiv</a:t>
            </a:r>
            <a:r>
              <a:rPr lang="en-US" sz="1600" dirty="0">
                <a:solidFill>
                  <a:srgbClr val="272525"/>
                </a:solidFill>
                <a:latin typeface="Inter" pitchFamily="34" charset="0"/>
                <a:ea typeface="Inter" pitchFamily="34" charset="-122"/>
                <a:cs typeface="Inter" pitchFamily="34" charset="-120"/>
              </a:rPr>
              <a:t> preprint arXiv:2212.11774, 2022. [Online]. Available: </a:t>
            </a:r>
            <a:r>
              <a:rPr lang="en-US" sz="1600" dirty="0">
                <a:solidFill>
                  <a:srgbClr val="272525"/>
                </a:solidFill>
                <a:latin typeface="Inter" pitchFamily="34" charset="0"/>
                <a:ea typeface="Inter" pitchFamily="34" charset="-122"/>
                <a:cs typeface="Inter" pitchFamily="34" charset="-120"/>
                <a:hlinkClick r:id="rId3"/>
              </a:rPr>
              <a:t>https://arxiv.org/abs/2212.11774</a:t>
            </a:r>
            <a:endParaRPr lang="en-US" sz="1600" dirty="0">
              <a:solidFill>
                <a:srgbClr val="272525"/>
              </a:solidFill>
              <a:latin typeface="Inter" pitchFamily="34" charset="0"/>
              <a:ea typeface="Inter" pitchFamily="34" charset="-122"/>
              <a:cs typeface="Inter" pitchFamily="34" charset="-120"/>
            </a:endParaRPr>
          </a:p>
          <a:p>
            <a:pPr>
              <a:lnSpc>
                <a:spcPts val="2850"/>
              </a:lnSpc>
            </a:pPr>
            <a:endParaRPr lang="en-US" sz="1600" dirty="0">
              <a:solidFill>
                <a:srgbClr val="272525"/>
              </a:solidFill>
              <a:latin typeface="Inter" pitchFamily="34" charset="0"/>
              <a:ea typeface="Inter" pitchFamily="34" charset="-122"/>
              <a:cs typeface="Inter" pitchFamily="34" charset="-120"/>
            </a:endParaRPr>
          </a:p>
          <a:p>
            <a:pPr>
              <a:lnSpc>
                <a:spcPts val="2850"/>
              </a:lnSpc>
            </a:pPr>
            <a:r>
              <a:rPr lang="en-US" sz="1600" dirty="0">
                <a:solidFill>
                  <a:srgbClr val="272525"/>
                </a:solidFill>
                <a:latin typeface="Inter" pitchFamily="34" charset="0"/>
                <a:ea typeface="Inter" pitchFamily="34" charset="-122"/>
              </a:rPr>
              <a:t>[2] S. Bhattacharya, S. Sujatha, and D.S. Jat, “Comparative analysis of bug tracking tools," ResearchGate, 2016. Available: https://www.researchgate.net/publication/316888056_Comparative_analysis_of_bug_tracking_tools</a:t>
            </a:r>
          </a:p>
        </p:txBody>
      </p:sp>
      <p:sp>
        <p:nvSpPr>
          <p:cNvPr id="6" name="Text 4"/>
          <p:cNvSpPr/>
          <p:nvPr/>
        </p:nvSpPr>
        <p:spPr>
          <a:xfrm>
            <a:off x="1051084" y="5190649"/>
            <a:ext cx="3681770" cy="1451610"/>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7" name="Shape 5"/>
          <p:cNvSpPr/>
          <p:nvPr/>
        </p:nvSpPr>
        <p:spPr>
          <a:xfrm>
            <a:off x="5216962" y="1587342"/>
            <a:ext cx="4196358" cy="6059924"/>
          </a:xfrm>
          <a:prstGeom prst="roundRect">
            <a:avLst>
              <a:gd name="adj" fmla="val 2270"/>
            </a:avLst>
          </a:prstGeom>
          <a:solidFill>
            <a:srgbClr val="FFFFFF"/>
          </a:solidFill>
          <a:ln w="30480">
            <a:solidFill>
              <a:srgbClr val="C0C1D7"/>
            </a:solidFill>
            <a:prstDash val="solid"/>
          </a:ln>
        </p:spPr>
      </p:sp>
      <p:sp>
        <p:nvSpPr>
          <p:cNvPr id="8" name="Text 6"/>
          <p:cNvSpPr/>
          <p:nvPr/>
        </p:nvSpPr>
        <p:spPr>
          <a:xfrm>
            <a:off x="5474256" y="1997242"/>
            <a:ext cx="3535918" cy="493295"/>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Technical Documentation</a:t>
            </a:r>
            <a:endParaRPr lang="en-US" sz="2200" dirty="0"/>
          </a:p>
        </p:txBody>
      </p:sp>
      <p:sp>
        <p:nvSpPr>
          <p:cNvPr id="9" name="Text 7"/>
          <p:cNvSpPr/>
          <p:nvPr/>
        </p:nvSpPr>
        <p:spPr>
          <a:xfrm>
            <a:off x="5474256" y="2490538"/>
            <a:ext cx="3681770" cy="1420854"/>
          </a:xfrm>
          <a:prstGeom prst="rect">
            <a:avLst/>
          </a:prstGeom>
          <a:noFill/>
          <a:ln/>
        </p:spPr>
        <p:txBody>
          <a:bodyPr wrap="square" lIns="0" tIns="0" rIns="0" bIns="0" rtlCol="0" anchor="t"/>
          <a:lstStyle/>
          <a:p>
            <a:pPr marL="0" indent="0" algn="l">
              <a:lnSpc>
                <a:spcPts val="2850"/>
              </a:lnSpc>
              <a:buNone/>
            </a:pPr>
            <a:r>
              <a:rPr lang="en-US" sz="1600" dirty="0">
                <a:solidFill>
                  <a:srgbClr val="272525"/>
                </a:solidFill>
                <a:latin typeface="Inter" pitchFamily="34" charset="0"/>
                <a:ea typeface="Inter" pitchFamily="34" charset="-122"/>
                <a:cs typeface="Inter" pitchFamily="34" charset="-120"/>
              </a:rPr>
              <a:t>[3] Atlassian, "Jira Software Documentation," 2024. [Online]. Available: atlassian.com/jira</a:t>
            </a:r>
            <a:endParaRPr lang="en-US" sz="1600" dirty="0"/>
          </a:p>
        </p:txBody>
      </p:sp>
      <p:sp>
        <p:nvSpPr>
          <p:cNvPr id="10" name="Text 8"/>
          <p:cNvSpPr/>
          <p:nvPr/>
        </p:nvSpPr>
        <p:spPr>
          <a:xfrm>
            <a:off x="5474256" y="4132700"/>
            <a:ext cx="3681770" cy="1057950"/>
          </a:xfrm>
          <a:prstGeom prst="rect">
            <a:avLst/>
          </a:prstGeom>
          <a:noFill/>
          <a:ln/>
        </p:spPr>
        <p:txBody>
          <a:bodyPr wrap="square" lIns="0" tIns="0" rIns="0" bIns="0" rtlCol="0" anchor="t"/>
          <a:lstStyle/>
          <a:p>
            <a:pPr marL="0" indent="0" algn="l">
              <a:lnSpc>
                <a:spcPts val="2850"/>
              </a:lnSpc>
              <a:buNone/>
            </a:pPr>
            <a:r>
              <a:rPr lang="en-US" sz="1600" dirty="0">
                <a:solidFill>
                  <a:srgbClr val="272525"/>
                </a:solidFill>
                <a:latin typeface="Inter" pitchFamily="34" charset="0"/>
                <a:ea typeface="Inter" pitchFamily="34" charset="-122"/>
                <a:cs typeface="Inter" pitchFamily="34" charset="-120"/>
              </a:rPr>
              <a:t>[4] Mozilla, "Bugzilla Guide," 2024. [Online]. Available: bugzilla.org/docs</a:t>
            </a:r>
            <a:endParaRPr lang="en-US" sz="1600" dirty="0"/>
          </a:p>
        </p:txBody>
      </p:sp>
      <p:sp>
        <p:nvSpPr>
          <p:cNvPr id="11" name="Shape 9"/>
          <p:cNvSpPr/>
          <p:nvPr/>
        </p:nvSpPr>
        <p:spPr>
          <a:xfrm>
            <a:off x="9640133" y="1587342"/>
            <a:ext cx="4196358" cy="6059923"/>
          </a:xfrm>
          <a:prstGeom prst="roundRect">
            <a:avLst>
              <a:gd name="adj" fmla="val 2270"/>
            </a:avLst>
          </a:prstGeom>
          <a:solidFill>
            <a:srgbClr val="FFFFFF"/>
          </a:solidFill>
          <a:ln w="30480">
            <a:solidFill>
              <a:srgbClr val="C0C1D7"/>
            </a:solidFill>
            <a:prstDash val="solid"/>
          </a:ln>
        </p:spPr>
      </p:sp>
      <p:sp>
        <p:nvSpPr>
          <p:cNvPr id="12" name="Text 10"/>
          <p:cNvSpPr/>
          <p:nvPr/>
        </p:nvSpPr>
        <p:spPr>
          <a:xfrm>
            <a:off x="9897427" y="1997243"/>
            <a:ext cx="2835235" cy="493296"/>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Research Articles</a:t>
            </a:r>
            <a:endParaRPr lang="en-US" sz="2200" dirty="0"/>
          </a:p>
        </p:txBody>
      </p:sp>
      <p:sp>
        <p:nvSpPr>
          <p:cNvPr id="13" name="Text 11"/>
          <p:cNvSpPr/>
          <p:nvPr/>
        </p:nvSpPr>
        <p:spPr>
          <a:xfrm>
            <a:off x="9897427" y="2490539"/>
            <a:ext cx="3681770" cy="2201119"/>
          </a:xfrm>
          <a:prstGeom prst="rect">
            <a:avLst/>
          </a:prstGeom>
          <a:noFill/>
          <a:ln/>
        </p:spPr>
        <p:txBody>
          <a:bodyPr wrap="square" lIns="0" tIns="0" rIns="0" bIns="0" rtlCol="0" anchor="t"/>
          <a:lstStyle/>
          <a:p>
            <a:pPr>
              <a:lnSpc>
                <a:spcPts val="2850"/>
              </a:lnSpc>
            </a:pPr>
            <a:r>
              <a:rPr lang="en-US" sz="1600" dirty="0">
                <a:solidFill>
                  <a:srgbClr val="272525"/>
                </a:solidFill>
                <a:latin typeface="Inter" pitchFamily="34" charset="0"/>
                <a:ea typeface="Inter" pitchFamily="34" charset="-122"/>
                <a:cs typeface="Inter" pitchFamily="34" charset="-120"/>
              </a:rPr>
              <a:t>[5] T. Hai, “Cloud-based bug tracking software defect analysis using deep learning,” J. Cloud </a:t>
            </a:r>
            <a:r>
              <a:rPr lang="en-US" sz="1600" dirty="0" err="1">
                <a:solidFill>
                  <a:srgbClr val="272525"/>
                </a:solidFill>
                <a:latin typeface="Inter" pitchFamily="34" charset="0"/>
                <a:ea typeface="Inter" pitchFamily="34" charset="-122"/>
                <a:cs typeface="Inter" pitchFamily="34" charset="-120"/>
              </a:rPr>
              <a:t>Comput</a:t>
            </a:r>
            <a:r>
              <a:rPr lang="en-US" sz="1600" dirty="0">
                <a:solidFill>
                  <a:srgbClr val="272525"/>
                </a:solidFill>
                <a:latin typeface="Inter" pitchFamily="34" charset="0"/>
                <a:ea typeface="Inter" pitchFamily="34" charset="-122"/>
                <a:cs typeface="Inter" pitchFamily="34" charset="-120"/>
              </a:rPr>
              <a:t>., 2022. Available: https://link.springer.com/article/10.1186/s13677-022-00311-8</a:t>
            </a:r>
            <a:endParaRPr lang="en-US" sz="1600" dirty="0"/>
          </a:p>
        </p:txBody>
      </p:sp>
      <p:sp>
        <p:nvSpPr>
          <p:cNvPr id="14" name="Text 12"/>
          <p:cNvSpPr/>
          <p:nvPr/>
        </p:nvSpPr>
        <p:spPr>
          <a:xfrm>
            <a:off x="9897427" y="5150175"/>
            <a:ext cx="3681770" cy="2201119"/>
          </a:xfrm>
          <a:prstGeom prst="rect">
            <a:avLst/>
          </a:prstGeom>
          <a:noFill/>
          <a:ln/>
        </p:spPr>
        <p:txBody>
          <a:bodyPr wrap="square" lIns="0" tIns="0" rIns="0" bIns="0" rtlCol="0" anchor="t"/>
          <a:lstStyle/>
          <a:p>
            <a:pPr>
              <a:lnSpc>
                <a:spcPts val="2850"/>
              </a:lnSpc>
            </a:pPr>
            <a:r>
              <a:rPr lang="en-US" sz="1600" dirty="0">
                <a:solidFill>
                  <a:srgbClr val="272525"/>
                </a:solidFill>
                <a:latin typeface="Inter" pitchFamily="34" charset="0"/>
                <a:ea typeface="Inter" pitchFamily="34" charset="-122"/>
                <a:cs typeface="Inter" pitchFamily="34" charset="-120"/>
              </a:rPr>
              <a:t>[6] G. Long and J. Gong, “Learning software bug reports: A systematic literature review,” arXiv:2507.04422, 2025. Available: https://arxiv.org/abs/2507.04422</a:t>
            </a:r>
            <a:endParaRPr lang="en-US" sz="1600" dirty="0"/>
          </a:p>
        </p:txBody>
      </p:sp>
      <p:pic>
        <p:nvPicPr>
          <p:cNvPr id="16" name="Picture 15">
            <a:extLst>
              <a:ext uri="{FF2B5EF4-FFF2-40B4-BE49-F238E27FC236}">
                <a16:creationId xmlns:a16="http://schemas.microsoft.com/office/drawing/2014/main" id="{ADA817D2-35C0-1677-878E-F1ABBEECC1ED}"/>
              </a:ext>
            </a:extLst>
          </p:cNvPr>
          <p:cNvPicPr>
            <a:picLocks noChangeAspect="1"/>
          </p:cNvPicPr>
          <p:nvPr/>
        </p:nvPicPr>
        <p:blipFill>
          <a:blip r:embed="rId4"/>
          <a:stretch>
            <a:fillRect/>
          </a:stretch>
        </p:blipFill>
        <p:spPr>
          <a:xfrm>
            <a:off x="12121145" y="7647266"/>
            <a:ext cx="2419688" cy="47631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33425" y="576263"/>
            <a:ext cx="10857428" cy="654963"/>
          </a:xfrm>
          <a:prstGeom prst="rect">
            <a:avLst/>
          </a:prstGeom>
          <a:noFill/>
          <a:ln/>
        </p:spPr>
        <p:txBody>
          <a:bodyPr wrap="none" lIns="0" tIns="0" rIns="0" bIns="0" rtlCol="0" anchor="t"/>
          <a:lstStyle/>
          <a:p>
            <a:pPr marL="0" indent="0" algn="l">
              <a:lnSpc>
                <a:spcPts val="5150"/>
              </a:lnSpc>
              <a:buNone/>
            </a:pPr>
            <a:r>
              <a:rPr lang="en-US" sz="4100" b="1" dirty="0">
                <a:solidFill>
                  <a:srgbClr val="000000"/>
                </a:solidFill>
                <a:latin typeface="Inter Bold" pitchFamily="34" charset="0"/>
                <a:ea typeface="Inter Bold" pitchFamily="34" charset="-122"/>
                <a:cs typeface="Inter Bold" pitchFamily="34" charset="-120"/>
              </a:rPr>
              <a:t>Introduction: The Need for Digital Systems</a:t>
            </a:r>
            <a:endParaRPr lang="en-US" sz="4100" dirty="0"/>
          </a:p>
        </p:txBody>
      </p:sp>
      <p:sp>
        <p:nvSpPr>
          <p:cNvPr id="3" name="Text 1"/>
          <p:cNvSpPr/>
          <p:nvPr/>
        </p:nvSpPr>
        <p:spPr>
          <a:xfrm>
            <a:off x="733425" y="2138839"/>
            <a:ext cx="3143726" cy="392906"/>
          </a:xfrm>
          <a:prstGeom prst="rect">
            <a:avLst/>
          </a:prstGeom>
          <a:noFill/>
          <a:ln/>
        </p:spPr>
        <p:txBody>
          <a:bodyPr wrap="none" lIns="0" tIns="0" rIns="0" bIns="0" rtlCol="0" anchor="t"/>
          <a:lstStyle/>
          <a:p>
            <a:pPr marL="0" indent="0" algn="l">
              <a:lnSpc>
                <a:spcPts val="3050"/>
              </a:lnSpc>
              <a:buNone/>
            </a:pPr>
            <a:r>
              <a:rPr lang="en-US" sz="2450" b="1" dirty="0">
                <a:solidFill>
                  <a:srgbClr val="000000"/>
                </a:solidFill>
                <a:latin typeface="Inter Bold" pitchFamily="34" charset="0"/>
                <a:ea typeface="Inter Bold" pitchFamily="34" charset="-122"/>
                <a:cs typeface="Inter Bold" pitchFamily="34" charset="-120"/>
              </a:rPr>
              <a:t>Problem Statement</a:t>
            </a:r>
            <a:endParaRPr lang="en-US" sz="2450" dirty="0"/>
          </a:p>
        </p:txBody>
      </p:sp>
      <p:sp>
        <p:nvSpPr>
          <p:cNvPr id="4" name="Text 2"/>
          <p:cNvSpPr/>
          <p:nvPr/>
        </p:nvSpPr>
        <p:spPr>
          <a:xfrm>
            <a:off x="733425" y="2725341"/>
            <a:ext cx="4274820" cy="2579370"/>
          </a:xfrm>
          <a:prstGeom prst="rect">
            <a:avLst/>
          </a:prstGeom>
          <a:noFill/>
          <a:ln/>
        </p:spPr>
        <p:txBody>
          <a:bodyPr wrap="square" lIns="0" tIns="0" rIns="0" bIns="0" rtlCol="0" anchor="t"/>
          <a:lstStyle/>
          <a:p>
            <a:pPr marL="0" indent="0" algn="l">
              <a:lnSpc>
                <a:spcPts val="2500"/>
              </a:lnSpc>
              <a:buNone/>
            </a:pPr>
            <a:r>
              <a:rPr lang="en-US" sz="1650" dirty="0">
                <a:solidFill>
                  <a:srgbClr val="272525"/>
                </a:solidFill>
                <a:latin typeface="Inter" pitchFamily="34" charset="0"/>
                <a:ea typeface="Inter" pitchFamily="34" charset="-122"/>
                <a:cs typeface="Inter" pitchFamily="34" charset="-120"/>
              </a:rPr>
              <a:t>Traditional manual bug tracking methods using spreadsheets, emails, and physical boards create significant challenges for software development teams. These fragmented approaches lead to lost information, unclear ownership, and difficulty tracking progress across multiple projects.</a:t>
            </a:r>
            <a:endParaRPr lang="en-US" sz="1650" dirty="0"/>
          </a:p>
        </p:txBody>
      </p:sp>
      <p:sp>
        <p:nvSpPr>
          <p:cNvPr id="5" name="Text 3"/>
          <p:cNvSpPr/>
          <p:nvPr/>
        </p:nvSpPr>
        <p:spPr>
          <a:xfrm>
            <a:off x="733425" y="5478899"/>
            <a:ext cx="4274820" cy="1612106"/>
          </a:xfrm>
          <a:prstGeom prst="rect">
            <a:avLst/>
          </a:prstGeom>
          <a:noFill/>
          <a:ln/>
        </p:spPr>
        <p:txBody>
          <a:bodyPr wrap="square" lIns="0" tIns="0" rIns="0" bIns="0" rtlCol="0" anchor="t"/>
          <a:lstStyle/>
          <a:p>
            <a:pPr marL="0" indent="0" algn="l">
              <a:lnSpc>
                <a:spcPts val="2500"/>
              </a:lnSpc>
              <a:buNone/>
            </a:pPr>
            <a:r>
              <a:rPr lang="en-US" sz="1650" dirty="0">
                <a:solidFill>
                  <a:srgbClr val="272525"/>
                </a:solidFill>
                <a:latin typeface="Inter" pitchFamily="34" charset="0"/>
                <a:ea typeface="Inter" pitchFamily="34" charset="-122"/>
                <a:cs typeface="Inter" pitchFamily="34" charset="-120"/>
              </a:rPr>
              <a:t>The absence of centralized digital systems results in reduced transparency, delayed issue resolution, and poor collaboration among team members working on complex software projects.</a:t>
            </a:r>
            <a:endParaRPr lang="en-US" sz="1650" dirty="0"/>
          </a:p>
        </p:txBody>
      </p:sp>
      <p:pic>
        <p:nvPicPr>
          <p:cNvPr id="6" name="Image 0" descr="preencoded.png"/>
          <p:cNvPicPr>
            <a:picLocks noChangeAspect="1"/>
          </p:cNvPicPr>
          <p:nvPr/>
        </p:nvPicPr>
        <p:blipFill>
          <a:blip r:embed="rId3"/>
          <a:stretch>
            <a:fillRect/>
          </a:stretch>
        </p:blipFill>
        <p:spPr>
          <a:xfrm>
            <a:off x="5527119" y="1739384"/>
            <a:ext cx="8377357" cy="5731788"/>
          </a:xfrm>
          <a:prstGeom prst="rect">
            <a:avLst/>
          </a:prstGeom>
        </p:spPr>
      </p:pic>
      <p:pic>
        <p:nvPicPr>
          <p:cNvPr id="8" name="Picture 7">
            <a:extLst>
              <a:ext uri="{FF2B5EF4-FFF2-40B4-BE49-F238E27FC236}">
                <a16:creationId xmlns:a16="http://schemas.microsoft.com/office/drawing/2014/main" id="{ABACB7C6-0F7E-8EBB-73CE-AE4E11693656}"/>
              </a:ext>
            </a:extLst>
          </p:cNvPr>
          <p:cNvPicPr>
            <a:picLocks noChangeAspect="1"/>
          </p:cNvPicPr>
          <p:nvPr/>
        </p:nvPicPr>
        <p:blipFill>
          <a:blip r:embed="rId4"/>
          <a:stretch>
            <a:fillRect/>
          </a:stretch>
        </p:blipFill>
        <p:spPr>
          <a:xfrm>
            <a:off x="6534041" y="3909984"/>
            <a:ext cx="1562318" cy="409632"/>
          </a:xfrm>
          <a:prstGeom prst="rect">
            <a:avLst/>
          </a:prstGeom>
        </p:spPr>
      </p:pic>
      <p:pic>
        <p:nvPicPr>
          <p:cNvPr id="10" name="Picture 9">
            <a:extLst>
              <a:ext uri="{FF2B5EF4-FFF2-40B4-BE49-F238E27FC236}">
                <a16:creationId xmlns:a16="http://schemas.microsoft.com/office/drawing/2014/main" id="{696CD3ED-CC20-2AD0-4D43-6F084375E6CB}"/>
              </a:ext>
            </a:extLst>
          </p:cNvPr>
          <p:cNvPicPr>
            <a:picLocks noChangeAspect="1"/>
          </p:cNvPicPr>
          <p:nvPr/>
        </p:nvPicPr>
        <p:blipFill>
          <a:blip r:embed="rId5"/>
          <a:stretch>
            <a:fillRect/>
          </a:stretch>
        </p:blipFill>
        <p:spPr>
          <a:xfrm>
            <a:off x="12085051" y="7642526"/>
            <a:ext cx="2419688" cy="47631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960239"/>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Project Objectives</a:t>
            </a:r>
            <a:endParaRPr lang="en-US" sz="4450" dirty="0"/>
          </a:p>
        </p:txBody>
      </p:sp>
      <p:sp>
        <p:nvSpPr>
          <p:cNvPr id="3" name="Text 1"/>
          <p:cNvSpPr/>
          <p:nvPr/>
        </p:nvSpPr>
        <p:spPr>
          <a:xfrm>
            <a:off x="793790" y="212264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01</a:t>
            </a:r>
            <a:endParaRPr lang="en-US" sz="1750" dirty="0"/>
          </a:p>
        </p:txBody>
      </p:sp>
      <p:sp>
        <p:nvSpPr>
          <p:cNvPr id="4" name="Shape 2"/>
          <p:cNvSpPr/>
          <p:nvPr/>
        </p:nvSpPr>
        <p:spPr>
          <a:xfrm>
            <a:off x="793790" y="2477691"/>
            <a:ext cx="4196358" cy="30480"/>
          </a:xfrm>
          <a:prstGeom prst="rect">
            <a:avLst/>
          </a:prstGeom>
          <a:solidFill>
            <a:srgbClr val="4950BC"/>
          </a:solidFill>
          <a:ln/>
        </p:spPr>
      </p:sp>
      <p:sp>
        <p:nvSpPr>
          <p:cNvPr id="5" name="Text 3"/>
          <p:cNvSpPr/>
          <p:nvPr/>
        </p:nvSpPr>
        <p:spPr>
          <a:xfrm>
            <a:off x="793790" y="2651998"/>
            <a:ext cx="2871907"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Centralized Tracking</a:t>
            </a:r>
            <a:endParaRPr lang="en-US" sz="2200" dirty="0"/>
          </a:p>
        </p:txBody>
      </p:sp>
      <p:sp>
        <p:nvSpPr>
          <p:cNvPr id="6" name="Text 4"/>
          <p:cNvSpPr/>
          <p:nvPr/>
        </p:nvSpPr>
        <p:spPr>
          <a:xfrm>
            <a:off x="793790" y="3142417"/>
            <a:ext cx="4196358"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Develop an integrated platform that consolidates all bug reports and task assignments in a single accessible location</a:t>
            </a:r>
            <a:endParaRPr lang="en-US" sz="1750" dirty="0"/>
          </a:p>
        </p:txBody>
      </p:sp>
      <p:sp>
        <p:nvSpPr>
          <p:cNvPr id="7" name="Text 5"/>
          <p:cNvSpPr/>
          <p:nvPr/>
        </p:nvSpPr>
        <p:spPr>
          <a:xfrm>
            <a:off x="5216962" y="212264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02</a:t>
            </a:r>
            <a:endParaRPr lang="en-US" sz="1750" dirty="0"/>
          </a:p>
        </p:txBody>
      </p:sp>
      <p:sp>
        <p:nvSpPr>
          <p:cNvPr id="8" name="Shape 6"/>
          <p:cNvSpPr/>
          <p:nvPr/>
        </p:nvSpPr>
        <p:spPr>
          <a:xfrm>
            <a:off x="5216962" y="2477691"/>
            <a:ext cx="4196358" cy="30480"/>
          </a:xfrm>
          <a:prstGeom prst="rect">
            <a:avLst/>
          </a:prstGeom>
          <a:solidFill>
            <a:srgbClr val="4950BC"/>
          </a:solidFill>
          <a:ln/>
        </p:spPr>
      </p:sp>
      <p:sp>
        <p:nvSpPr>
          <p:cNvPr id="9" name="Text 7"/>
          <p:cNvSpPr/>
          <p:nvPr/>
        </p:nvSpPr>
        <p:spPr>
          <a:xfrm>
            <a:off x="5216962" y="2651998"/>
            <a:ext cx="3233976"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Improved Collaboration</a:t>
            </a:r>
            <a:endParaRPr lang="en-US" sz="2200" dirty="0"/>
          </a:p>
        </p:txBody>
      </p:sp>
      <p:sp>
        <p:nvSpPr>
          <p:cNvPr id="10" name="Text 8"/>
          <p:cNvSpPr/>
          <p:nvPr/>
        </p:nvSpPr>
        <p:spPr>
          <a:xfrm>
            <a:off x="5216962" y="3142417"/>
            <a:ext cx="4196358"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Enable real-time communication and status updates among team members through unified workflows</a:t>
            </a:r>
            <a:endParaRPr lang="en-US" sz="1750" dirty="0"/>
          </a:p>
        </p:txBody>
      </p:sp>
      <p:sp>
        <p:nvSpPr>
          <p:cNvPr id="11" name="Text 9"/>
          <p:cNvSpPr/>
          <p:nvPr/>
        </p:nvSpPr>
        <p:spPr>
          <a:xfrm>
            <a:off x="9640133" y="212264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03</a:t>
            </a:r>
            <a:endParaRPr lang="en-US" sz="1750" dirty="0"/>
          </a:p>
        </p:txBody>
      </p:sp>
      <p:sp>
        <p:nvSpPr>
          <p:cNvPr id="12" name="Shape 10"/>
          <p:cNvSpPr/>
          <p:nvPr/>
        </p:nvSpPr>
        <p:spPr>
          <a:xfrm>
            <a:off x="9640133" y="2477691"/>
            <a:ext cx="4196358" cy="30480"/>
          </a:xfrm>
          <a:prstGeom prst="rect">
            <a:avLst/>
          </a:prstGeom>
          <a:solidFill>
            <a:srgbClr val="4950BC"/>
          </a:solidFill>
          <a:ln/>
        </p:spPr>
      </p:sp>
      <p:sp>
        <p:nvSpPr>
          <p:cNvPr id="13" name="Text 11"/>
          <p:cNvSpPr/>
          <p:nvPr/>
        </p:nvSpPr>
        <p:spPr>
          <a:xfrm>
            <a:off x="9640133" y="2651998"/>
            <a:ext cx="3098483"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Automated Workflows</a:t>
            </a:r>
            <a:endParaRPr lang="en-US" sz="2200" dirty="0"/>
          </a:p>
        </p:txBody>
      </p:sp>
      <p:sp>
        <p:nvSpPr>
          <p:cNvPr id="14" name="Text 12"/>
          <p:cNvSpPr/>
          <p:nvPr/>
        </p:nvSpPr>
        <p:spPr>
          <a:xfrm>
            <a:off x="9640133" y="3142417"/>
            <a:ext cx="4196358"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Implement automated assignment rules, notifications, and status transitions to reduce manual overhead</a:t>
            </a:r>
            <a:endParaRPr lang="en-US" sz="1750" dirty="0"/>
          </a:p>
        </p:txBody>
      </p:sp>
      <p:sp>
        <p:nvSpPr>
          <p:cNvPr id="15" name="Text 13"/>
          <p:cNvSpPr/>
          <p:nvPr/>
        </p:nvSpPr>
        <p:spPr>
          <a:xfrm>
            <a:off x="793790" y="499086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04</a:t>
            </a:r>
            <a:endParaRPr lang="en-US" sz="1750" dirty="0"/>
          </a:p>
        </p:txBody>
      </p:sp>
      <p:sp>
        <p:nvSpPr>
          <p:cNvPr id="16" name="Shape 14"/>
          <p:cNvSpPr/>
          <p:nvPr/>
        </p:nvSpPr>
        <p:spPr>
          <a:xfrm>
            <a:off x="793790" y="5345906"/>
            <a:ext cx="6407944" cy="30480"/>
          </a:xfrm>
          <a:prstGeom prst="rect">
            <a:avLst/>
          </a:prstGeom>
          <a:solidFill>
            <a:srgbClr val="4950BC"/>
          </a:solidFill>
          <a:ln/>
        </p:spPr>
      </p:sp>
      <p:sp>
        <p:nvSpPr>
          <p:cNvPr id="17" name="Text 15"/>
          <p:cNvSpPr/>
          <p:nvPr/>
        </p:nvSpPr>
        <p:spPr>
          <a:xfrm>
            <a:off x="793790" y="5520214"/>
            <a:ext cx="3363278"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Enhanced Transparency</a:t>
            </a:r>
            <a:endParaRPr lang="en-US" sz="2200" dirty="0"/>
          </a:p>
        </p:txBody>
      </p:sp>
      <p:sp>
        <p:nvSpPr>
          <p:cNvPr id="18" name="Text 16"/>
          <p:cNvSpPr/>
          <p:nvPr/>
        </p:nvSpPr>
        <p:spPr>
          <a:xfrm>
            <a:off x="793790" y="6010632"/>
            <a:ext cx="6407944"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Provide comprehensive dashboards and reporting tools for tracking progress and identifying bottlenecks</a:t>
            </a:r>
            <a:endParaRPr lang="en-US" sz="1750" dirty="0"/>
          </a:p>
        </p:txBody>
      </p:sp>
      <p:sp>
        <p:nvSpPr>
          <p:cNvPr id="19" name="Text 17"/>
          <p:cNvSpPr/>
          <p:nvPr/>
        </p:nvSpPr>
        <p:spPr>
          <a:xfrm>
            <a:off x="7428548" y="499086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05</a:t>
            </a:r>
            <a:endParaRPr lang="en-US" sz="1750" dirty="0"/>
          </a:p>
        </p:txBody>
      </p:sp>
      <p:sp>
        <p:nvSpPr>
          <p:cNvPr id="20" name="Shape 18"/>
          <p:cNvSpPr/>
          <p:nvPr/>
        </p:nvSpPr>
        <p:spPr>
          <a:xfrm>
            <a:off x="7428548" y="5345906"/>
            <a:ext cx="6407944" cy="30480"/>
          </a:xfrm>
          <a:prstGeom prst="rect">
            <a:avLst/>
          </a:prstGeom>
          <a:solidFill>
            <a:srgbClr val="4950BC"/>
          </a:solidFill>
          <a:ln/>
        </p:spPr>
      </p:sp>
      <p:sp>
        <p:nvSpPr>
          <p:cNvPr id="21" name="Text 19"/>
          <p:cNvSpPr/>
          <p:nvPr/>
        </p:nvSpPr>
        <p:spPr>
          <a:xfrm>
            <a:off x="7428548" y="5520214"/>
            <a:ext cx="2986207"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Scalable Architecture</a:t>
            </a:r>
            <a:endParaRPr lang="en-US" sz="2200" dirty="0"/>
          </a:p>
        </p:txBody>
      </p:sp>
      <p:sp>
        <p:nvSpPr>
          <p:cNvPr id="22" name="Text 20"/>
          <p:cNvSpPr/>
          <p:nvPr/>
        </p:nvSpPr>
        <p:spPr>
          <a:xfrm>
            <a:off x="7428548" y="6010632"/>
            <a:ext cx="6407944"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Design a system that accommodates growing teams and increasing project complexity without performance degradation</a:t>
            </a:r>
            <a:endParaRPr lang="en-US" sz="1750" dirty="0"/>
          </a:p>
        </p:txBody>
      </p:sp>
      <p:pic>
        <p:nvPicPr>
          <p:cNvPr id="24" name="Picture 23">
            <a:extLst>
              <a:ext uri="{FF2B5EF4-FFF2-40B4-BE49-F238E27FC236}">
                <a16:creationId xmlns:a16="http://schemas.microsoft.com/office/drawing/2014/main" id="{B949040F-99ED-BA5E-A281-585B78B2BE07}"/>
              </a:ext>
            </a:extLst>
          </p:cNvPr>
          <p:cNvPicPr>
            <a:picLocks noChangeAspect="1"/>
          </p:cNvPicPr>
          <p:nvPr/>
        </p:nvPicPr>
        <p:blipFill>
          <a:blip r:embed="rId3"/>
          <a:stretch>
            <a:fillRect/>
          </a:stretch>
        </p:blipFill>
        <p:spPr>
          <a:xfrm>
            <a:off x="12085051" y="7713742"/>
            <a:ext cx="2419688" cy="47631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384221" y="1212532"/>
            <a:ext cx="7650480" cy="537210"/>
          </a:xfrm>
          <a:prstGeom prst="rect">
            <a:avLst/>
          </a:prstGeom>
          <a:noFill/>
          <a:ln/>
        </p:spPr>
        <p:txBody>
          <a:bodyPr wrap="none" lIns="0" tIns="0" rIns="0" bIns="0" rtlCol="0" anchor="t"/>
          <a:lstStyle/>
          <a:p>
            <a:pPr marL="0" indent="0" algn="l">
              <a:lnSpc>
                <a:spcPts val="4200"/>
              </a:lnSpc>
              <a:buNone/>
            </a:pPr>
            <a:r>
              <a:rPr lang="en-US" sz="3350" b="1" dirty="0">
                <a:solidFill>
                  <a:srgbClr val="000000"/>
                </a:solidFill>
                <a:latin typeface="Inter Bold" pitchFamily="34" charset="0"/>
                <a:ea typeface="Inter Bold" pitchFamily="34" charset="-122"/>
                <a:cs typeface="Inter Bold" pitchFamily="34" charset="-120"/>
              </a:rPr>
              <a:t>Literature Review: Existing Solutions</a:t>
            </a:r>
            <a:endParaRPr lang="en-US" sz="3350" dirty="0"/>
          </a:p>
        </p:txBody>
      </p:sp>
      <p:sp>
        <p:nvSpPr>
          <p:cNvPr id="3" name="Shape 1"/>
          <p:cNvSpPr/>
          <p:nvPr/>
        </p:nvSpPr>
        <p:spPr>
          <a:xfrm>
            <a:off x="1384221" y="2010251"/>
            <a:ext cx="5865733" cy="2176939"/>
          </a:xfrm>
          <a:prstGeom prst="roundRect">
            <a:avLst>
              <a:gd name="adj" fmla="val 3317"/>
            </a:avLst>
          </a:prstGeom>
          <a:solidFill>
            <a:srgbClr val="FFFFFF"/>
          </a:solidFill>
          <a:ln w="22860">
            <a:solidFill>
              <a:srgbClr val="C0C1D7"/>
            </a:solidFill>
            <a:prstDash val="solid"/>
          </a:ln>
        </p:spPr>
      </p:sp>
      <p:sp>
        <p:nvSpPr>
          <p:cNvPr id="4" name="Shape 2"/>
          <p:cNvSpPr/>
          <p:nvPr/>
        </p:nvSpPr>
        <p:spPr>
          <a:xfrm>
            <a:off x="1407081" y="2033111"/>
            <a:ext cx="5820013" cy="515660"/>
          </a:xfrm>
          <a:prstGeom prst="roundRect">
            <a:avLst>
              <a:gd name="adj" fmla="val 8682"/>
            </a:avLst>
          </a:prstGeom>
          <a:solidFill>
            <a:srgbClr val="DADBF1"/>
          </a:solidFill>
          <a:ln/>
        </p:spPr>
      </p:sp>
      <p:sp>
        <p:nvSpPr>
          <p:cNvPr id="5" name="Text 3"/>
          <p:cNvSpPr/>
          <p:nvPr/>
        </p:nvSpPr>
        <p:spPr>
          <a:xfrm>
            <a:off x="4188143" y="2125980"/>
            <a:ext cx="257770" cy="322302"/>
          </a:xfrm>
          <a:prstGeom prst="rect">
            <a:avLst/>
          </a:prstGeom>
          <a:noFill/>
          <a:ln/>
        </p:spPr>
        <p:txBody>
          <a:bodyPr wrap="none" lIns="0" tIns="0" rIns="0" bIns="0" rtlCol="0" anchor="t"/>
          <a:lstStyle/>
          <a:p>
            <a:pPr marL="0" indent="0" algn="l">
              <a:lnSpc>
                <a:spcPts val="2000"/>
              </a:lnSpc>
              <a:buNone/>
            </a:pPr>
            <a:r>
              <a:rPr lang="en-US" sz="2000" b="1" dirty="0">
                <a:solidFill>
                  <a:srgbClr val="272525"/>
                </a:solidFill>
                <a:latin typeface="Inter Bold" pitchFamily="34" charset="0"/>
                <a:ea typeface="Inter Bold" pitchFamily="34" charset="-122"/>
                <a:cs typeface="Inter Bold" pitchFamily="34" charset="-120"/>
              </a:rPr>
              <a:t>1</a:t>
            </a:r>
            <a:endParaRPr lang="en-US" sz="2000" dirty="0"/>
          </a:p>
        </p:txBody>
      </p:sp>
      <p:sp>
        <p:nvSpPr>
          <p:cNvPr id="6" name="Text 4"/>
          <p:cNvSpPr/>
          <p:nvPr/>
        </p:nvSpPr>
        <p:spPr>
          <a:xfrm>
            <a:off x="1578888" y="2679025"/>
            <a:ext cx="2148840" cy="268605"/>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Jira (Atlassian)</a:t>
            </a:r>
            <a:endParaRPr lang="en-US" sz="1650" dirty="0"/>
          </a:p>
        </p:txBody>
      </p:sp>
      <p:sp>
        <p:nvSpPr>
          <p:cNvPr id="7" name="Text 5"/>
          <p:cNvSpPr/>
          <p:nvPr/>
        </p:nvSpPr>
        <p:spPr>
          <a:xfrm>
            <a:off x="1578888" y="3025735"/>
            <a:ext cx="5476399" cy="966788"/>
          </a:xfrm>
          <a:prstGeom prst="rect">
            <a:avLst/>
          </a:prstGeom>
          <a:noFill/>
          <a:ln/>
        </p:spPr>
        <p:txBody>
          <a:bodyPr wrap="square" lIns="0" tIns="0" rIns="0" bIns="0" rtlCol="0" anchor="t"/>
          <a:lstStyle/>
          <a:p>
            <a:pPr marL="0" indent="0" algn="l">
              <a:lnSpc>
                <a:spcPts val="1900"/>
              </a:lnSpc>
              <a:buNone/>
            </a:pPr>
            <a:r>
              <a:rPr lang="en-US" sz="1350" dirty="0">
                <a:solidFill>
                  <a:srgbClr val="272525"/>
                </a:solidFill>
                <a:latin typeface="Inter" pitchFamily="34" charset="0"/>
                <a:ea typeface="Inter" pitchFamily="34" charset="-122"/>
                <a:cs typeface="Inter" pitchFamily="34" charset="-120"/>
              </a:rPr>
              <a:t>Industry-standard tool offering extensive customization and agile project management features. However, complex configuration requirements and steep learning curve can hinder adoption for smaller teams.</a:t>
            </a:r>
            <a:endParaRPr lang="en-US" sz="1350" dirty="0"/>
          </a:p>
        </p:txBody>
      </p:sp>
      <p:sp>
        <p:nvSpPr>
          <p:cNvPr id="8" name="Shape 6"/>
          <p:cNvSpPr/>
          <p:nvPr/>
        </p:nvSpPr>
        <p:spPr>
          <a:xfrm>
            <a:off x="7380208" y="2010251"/>
            <a:ext cx="5865852" cy="2176939"/>
          </a:xfrm>
          <a:prstGeom prst="roundRect">
            <a:avLst>
              <a:gd name="adj" fmla="val 3317"/>
            </a:avLst>
          </a:prstGeom>
          <a:solidFill>
            <a:srgbClr val="FFFFFF"/>
          </a:solidFill>
          <a:ln w="22860">
            <a:solidFill>
              <a:srgbClr val="C0C1D7"/>
            </a:solidFill>
            <a:prstDash val="solid"/>
          </a:ln>
        </p:spPr>
      </p:sp>
      <p:sp>
        <p:nvSpPr>
          <p:cNvPr id="9" name="Shape 7"/>
          <p:cNvSpPr/>
          <p:nvPr/>
        </p:nvSpPr>
        <p:spPr>
          <a:xfrm>
            <a:off x="7403068" y="2033111"/>
            <a:ext cx="5820132" cy="515660"/>
          </a:xfrm>
          <a:prstGeom prst="roundRect">
            <a:avLst>
              <a:gd name="adj" fmla="val 8682"/>
            </a:avLst>
          </a:prstGeom>
          <a:solidFill>
            <a:srgbClr val="DADBF1"/>
          </a:solidFill>
          <a:ln/>
        </p:spPr>
      </p:sp>
      <p:sp>
        <p:nvSpPr>
          <p:cNvPr id="10" name="Text 8"/>
          <p:cNvSpPr/>
          <p:nvPr/>
        </p:nvSpPr>
        <p:spPr>
          <a:xfrm>
            <a:off x="10184249" y="2125980"/>
            <a:ext cx="257770" cy="322302"/>
          </a:xfrm>
          <a:prstGeom prst="rect">
            <a:avLst/>
          </a:prstGeom>
          <a:noFill/>
          <a:ln/>
        </p:spPr>
        <p:txBody>
          <a:bodyPr wrap="none" lIns="0" tIns="0" rIns="0" bIns="0" rtlCol="0" anchor="t"/>
          <a:lstStyle/>
          <a:p>
            <a:pPr marL="0" indent="0" algn="l">
              <a:lnSpc>
                <a:spcPts val="2000"/>
              </a:lnSpc>
              <a:buNone/>
            </a:pPr>
            <a:r>
              <a:rPr lang="en-US" sz="2000" b="1" dirty="0">
                <a:solidFill>
                  <a:srgbClr val="272525"/>
                </a:solidFill>
                <a:latin typeface="Inter Bold" pitchFamily="34" charset="0"/>
                <a:ea typeface="Inter Bold" pitchFamily="34" charset="-122"/>
                <a:cs typeface="Inter Bold" pitchFamily="34" charset="-120"/>
              </a:rPr>
              <a:t>2</a:t>
            </a:r>
            <a:endParaRPr lang="en-US" sz="2000" dirty="0"/>
          </a:p>
        </p:txBody>
      </p:sp>
      <p:sp>
        <p:nvSpPr>
          <p:cNvPr id="11" name="Text 9"/>
          <p:cNvSpPr/>
          <p:nvPr/>
        </p:nvSpPr>
        <p:spPr>
          <a:xfrm>
            <a:off x="7574875" y="2679025"/>
            <a:ext cx="2148840" cy="268605"/>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Bugzilla (Mozilla)</a:t>
            </a:r>
            <a:endParaRPr lang="en-US" sz="1650" dirty="0"/>
          </a:p>
        </p:txBody>
      </p:sp>
      <p:sp>
        <p:nvSpPr>
          <p:cNvPr id="12" name="Text 10"/>
          <p:cNvSpPr/>
          <p:nvPr/>
        </p:nvSpPr>
        <p:spPr>
          <a:xfrm>
            <a:off x="7574875" y="3025735"/>
            <a:ext cx="5476518" cy="725091"/>
          </a:xfrm>
          <a:prstGeom prst="rect">
            <a:avLst/>
          </a:prstGeom>
          <a:noFill/>
          <a:ln/>
        </p:spPr>
        <p:txBody>
          <a:bodyPr wrap="square" lIns="0" tIns="0" rIns="0" bIns="0" rtlCol="0" anchor="t"/>
          <a:lstStyle/>
          <a:p>
            <a:pPr marL="0" indent="0" algn="l">
              <a:lnSpc>
                <a:spcPts val="1900"/>
              </a:lnSpc>
              <a:buNone/>
            </a:pPr>
            <a:r>
              <a:rPr lang="en-US" sz="1350" dirty="0">
                <a:solidFill>
                  <a:srgbClr val="272525"/>
                </a:solidFill>
                <a:latin typeface="Inter" pitchFamily="34" charset="0"/>
                <a:ea typeface="Inter" pitchFamily="34" charset="-122"/>
                <a:cs typeface="Inter" pitchFamily="34" charset="-120"/>
              </a:rPr>
              <a:t>Open-source bug tracking system with robust reporting capabilities. Limited user interface modernization and requires significant server maintenance resources.</a:t>
            </a:r>
            <a:endParaRPr lang="en-US" sz="1350" dirty="0"/>
          </a:p>
        </p:txBody>
      </p:sp>
      <p:sp>
        <p:nvSpPr>
          <p:cNvPr id="13" name="Shape 11"/>
          <p:cNvSpPr/>
          <p:nvPr/>
        </p:nvSpPr>
        <p:spPr>
          <a:xfrm>
            <a:off x="1384221" y="4317444"/>
            <a:ext cx="5865733" cy="1935242"/>
          </a:xfrm>
          <a:prstGeom prst="roundRect">
            <a:avLst>
              <a:gd name="adj" fmla="val 3731"/>
            </a:avLst>
          </a:prstGeom>
          <a:solidFill>
            <a:srgbClr val="FFFFFF"/>
          </a:solidFill>
          <a:ln w="22860">
            <a:solidFill>
              <a:srgbClr val="C0C1D7"/>
            </a:solidFill>
            <a:prstDash val="solid"/>
          </a:ln>
        </p:spPr>
      </p:sp>
      <p:sp>
        <p:nvSpPr>
          <p:cNvPr id="14" name="Shape 12"/>
          <p:cNvSpPr/>
          <p:nvPr/>
        </p:nvSpPr>
        <p:spPr>
          <a:xfrm>
            <a:off x="1407081" y="4340304"/>
            <a:ext cx="5820013" cy="515660"/>
          </a:xfrm>
          <a:prstGeom prst="roundRect">
            <a:avLst>
              <a:gd name="adj" fmla="val 8682"/>
            </a:avLst>
          </a:prstGeom>
          <a:solidFill>
            <a:srgbClr val="DADBF1"/>
          </a:solidFill>
          <a:ln/>
        </p:spPr>
      </p:sp>
      <p:sp>
        <p:nvSpPr>
          <p:cNvPr id="15" name="Text 13"/>
          <p:cNvSpPr/>
          <p:nvPr/>
        </p:nvSpPr>
        <p:spPr>
          <a:xfrm>
            <a:off x="4188143" y="4433173"/>
            <a:ext cx="257770" cy="322302"/>
          </a:xfrm>
          <a:prstGeom prst="rect">
            <a:avLst/>
          </a:prstGeom>
          <a:noFill/>
          <a:ln/>
        </p:spPr>
        <p:txBody>
          <a:bodyPr wrap="none" lIns="0" tIns="0" rIns="0" bIns="0" rtlCol="0" anchor="t"/>
          <a:lstStyle/>
          <a:p>
            <a:pPr marL="0" indent="0" algn="l">
              <a:lnSpc>
                <a:spcPts val="2000"/>
              </a:lnSpc>
              <a:buNone/>
            </a:pPr>
            <a:r>
              <a:rPr lang="en-US" sz="2000" b="1" dirty="0">
                <a:solidFill>
                  <a:srgbClr val="272525"/>
                </a:solidFill>
                <a:latin typeface="Inter Bold" pitchFamily="34" charset="0"/>
                <a:ea typeface="Inter Bold" pitchFamily="34" charset="-122"/>
                <a:cs typeface="Inter Bold" pitchFamily="34" charset="-120"/>
              </a:rPr>
              <a:t>3</a:t>
            </a:r>
            <a:endParaRPr lang="en-US" sz="2000" dirty="0"/>
          </a:p>
        </p:txBody>
      </p:sp>
      <p:sp>
        <p:nvSpPr>
          <p:cNvPr id="16" name="Text 14"/>
          <p:cNvSpPr/>
          <p:nvPr/>
        </p:nvSpPr>
        <p:spPr>
          <a:xfrm>
            <a:off x="1578888" y="4986218"/>
            <a:ext cx="2148840" cy="268605"/>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GitHub Issues</a:t>
            </a:r>
            <a:endParaRPr lang="en-US" sz="1650" dirty="0"/>
          </a:p>
        </p:txBody>
      </p:sp>
      <p:sp>
        <p:nvSpPr>
          <p:cNvPr id="17" name="Text 15"/>
          <p:cNvSpPr/>
          <p:nvPr/>
        </p:nvSpPr>
        <p:spPr>
          <a:xfrm>
            <a:off x="1578888" y="5332928"/>
            <a:ext cx="5476399" cy="725091"/>
          </a:xfrm>
          <a:prstGeom prst="rect">
            <a:avLst/>
          </a:prstGeom>
          <a:noFill/>
          <a:ln/>
        </p:spPr>
        <p:txBody>
          <a:bodyPr wrap="square" lIns="0" tIns="0" rIns="0" bIns="0" rtlCol="0" anchor="t"/>
          <a:lstStyle/>
          <a:p>
            <a:pPr marL="0" indent="0" algn="l">
              <a:lnSpc>
                <a:spcPts val="1900"/>
              </a:lnSpc>
              <a:buNone/>
            </a:pPr>
            <a:r>
              <a:rPr lang="en-US" sz="1350" dirty="0">
                <a:solidFill>
                  <a:srgbClr val="272525"/>
                </a:solidFill>
                <a:latin typeface="Inter" pitchFamily="34" charset="0"/>
                <a:ea typeface="Inter" pitchFamily="34" charset="-122"/>
                <a:cs typeface="Inter" pitchFamily="34" charset="-120"/>
              </a:rPr>
              <a:t>Tightly integrated with code repositories, providing seamless version control linkage. Primarily designed for developers, lacking features needed for comprehensive project management.</a:t>
            </a:r>
            <a:endParaRPr lang="en-US" sz="1350" dirty="0"/>
          </a:p>
        </p:txBody>
      </p:sp>
      <p:sp>
        <p:nvSpPr>
          <p:cNvPr id="18" name="Shape 16"/>
          <p:cNvSpPr/>
          <p:nvPr/>
        </p:nvSpPr>
        <p:spPr>
          <a:xfrm>
            <a:off x="7380208" y="4317444"/>
            <a:ext cx="5865852" cy="1935242"/>
          </a:xfrm>
          <a:prstGeom prst="roundRect">
            <a:avLst>
              <a:gd name="adj" fmla="val 3731"/>
            </a:avLst>
          </a:prstGeom>
          <a:solidFill>
            <a:srgbClr val="FFFFFF"/>
          </a:solidFill>
          <a:ln w="22860">
            <a:solidFill>
              <a:srgbClr val="C0C1D7"/>
            </a:solidFill>
            <a:prstDash val="solid"/>
          </a:ln>
        </p:spPr>
      </p:sp>
      <p:sp>
        <p:nvSpPr>
          <p:cNvPr id="19" name="Shape 17"/>
          <p:cNvSpPr/>
          <p:nvPr/>
        </p:nvSpPr>
        <p:spPr>
          <a:xfrm>
            <a:off x="7403068" y="4340304"/>
            <a:ext cx="5820132" cy="515660"/>
          </a:xfrm>
          <a:prstGeom prst="roundRect">
            <a:avLst>
              <a:gd name="adj" fmla="val 8682"/>
            </a:avLst>
          </a:prstGeom>
          <a:solidFill>
            <a:srgbClr val="DADBF1"/>
          </a:solidFill>
          <a:ln/>
        </p:spPr>
      </p:sp>
      <p:sp>
        <p:nvSpPr>
          <p:cNvPr id="20" name="Text 18"/>
          <p:cNvSpPr/>
          <p:nvPr/>
        </p:nvSpPr>
        <p:spPr>
          <a:xfrm>
            <a:off x="10184249" y="4433173"/>
            <a:ext cx="257770" cy="322302"/>
          </a:xfrm>
          <a:prstGeom prst="rect">
            <a:avLst/>
          </a:prstGeom>
          <a:noFill/>
          <a:ln/>
        </p:spPr>
        <p:txBody>
          <a:bodyPr wrap="none" lIns="0" tIns="0" rIns="0" bIns="0" rtlCol="0" anchor="t"/>
          <a:lstStyle/>
          <a:p>
            <a:pPr marL="0" indent="0" algn="l">
              <a:lnSpc>
                <a:spcPts val="2000"/>
              </a:lnSpc>
              <a:buNone/>
            </a:pPr>
            <a:r>
              <a:rPr lang="en-US" sz="2000" b="1" dirty="0">
                <a:solidFill>
                  <a:srgbClr val="272525"/>
                </a:solidFill>
                <a:latin typeface="Inter Bold" pitchFamily="34" charset="0"/>
                <a:ea typeface="Inter Bold" pitchFamily="34" charset="-122"/>
                <a:cs typeface="Inter Bold" pitchFamily="34" charset="-120"/>
              </a:rPr>
              <a:t>4</a:t>
            </a:r>
            <a:endParaRPr lang="en-US" sz="2000" dirty="0"/>
          </a:p>
        </p:txBody>
      </p:sp>
      <p:sp>
        <p:nvSpPr>
          <p:cNvPr id="21" name="Text 19"/>
          <p:cNvSpPr/>
          <p:nvPr/>
        </p:nvSpPr>
        <p:spPr>
          <a:xfrm>
            <a:off x="7574875" y="4986218"/>
            <a:ext cx="2148840" cy="268605"/>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Trello (Atlassian)</a:t>
            </a:r>
            <a:endParaRPr lang="en-US" sz="1650" dirty="0"/>
          </a:p>
        </p:txBody>
      </p:sp>
      <p:sp>
        <p:nvSpPr>
          <p:cNvPr id="22" name="Text 20"/>
          <p:cNvSpPr/>
          <p:nvPr/>
        </p:nvSpPr>
        <p:spPr>
          <a:xfrm>
            <a:off x="7574875" y="5332928"/>
            <a:ext cx="5476518" cy="725091"/>
          </a:xfrm>
          <a:prstGeom prst="rect">
            <a:avLst/>
          </a:prstGeom>
          <a:noFill/>
          <a:ln/>
        </p:spPr>
        <p:txBody>
          <a:bodyPr wrap="square" lIns="0" tIns="0" rIns="0" bIns="0" rtlCol="0" anchor="t"/>
          <a:lstStyle/>
          <a:p>
            <a:pPr marL="0" indent="0" algn="l">
              <a:lnSpc>
                <a:spcPts val="1900"/>
              </a:lnSpc>
              <a:buNone/>
            </a:pPr>
            <a:r>
              <a:rPr lang="en-US" sz="1350" dirty="0">
                <a:solidFill>
                  <a:srgbClr val="272525"/>
                </a:solidFill>
                <a:latin typeface="Inter" pitchFamily="34" charset="0"/>
                <a:ea typeface="Inter" pitchFamily="34" charset="-122"/>
                <a:cs typeface="Inter" pitchFamily="34" charset="-120"/>
              </a:rPr>
              <a:t>Visual Kanban-style board for task organization. Intuitive interface but limited bug tracking capabilities and insufficient for complex software development workflows.</a:t>
            </a:r>
            <a:endParaRPr lang="en-US" sz="1350" dirty="0"/>
          </a:p>
        </p:txBody>
      </p:sp>
      <p:sp>
        <p:nvSpPr>
          <p:cNvPr id="23" name="Shape 21"/>
          <p:cNvSpPr/>
          <p:nvPr/>
        </p:nvSpPr>
        <p:spPr>
          <a:xfrm>
            <a:off x="1384221" y="6399252"/>
            <a:ext cx="11861840" cy="617815"/>
          </a:xfrm>
          <a:prstGeom prst="roundRect">
            <a:avLst>
              <a:gd name="adj" fmla="val 11687"/>
            </a:avLst>
          </a:prstGeom>
          <a:solidFill>
            <a:srgbClr val="C7C9EA"/>
          </a:solidFill>
          <a:ln/>
        </p:spPr>
      </p:sp>
      <p:pic>
        <p:nvPicPr>
          <p:cNvPr id="24" name="Image 0" descr="preencoded.png"/>
          <p:cNvPicPr>
            <a:picLocks noChangeAspect="1"/>
          </p:cNvPicPr>
          <p:nvPr/>
        </p:nvPicPr>
        <p:blipFill>
          <a:blip r:embed="rId3"/>
          <a:stretch>
            <a:fillRect/>
          </a:stretch>
        </p:blipFill>
        <p:spPr>
          <a:xfrm>
            <a:off x="1556028" y="6646426"/>
            <a:ext cx="214789" cy="171807"/>
          </a:xfrm>
          <a:prstGeom prst="rect">
            <a:avLst/>
          </a:prstGeom>
        </p:spPr>
      </p:pic>
      <p:sp>
        <p:nvSpPr>
          <p:cNvPr id="25" name="Text 22"/>
          <p:cNvSpPr/>
          <p:nvPr/>
        </p:nvSpPr>
        <p:spPr>
          <a:xfrm>
            <a:off x="1942624" y="6572369"/>
            <a:ext cx="11131629" cy="241697"/>
          </a:xfrm>
          <a:prstGeom prst="rect">
            <a:avLst/>
          </a:prstGeom>
          <a:noFill/>
          <a:ln/>
        </p:spPr>
        <p:txBody>
          <a:bodyPr wrap="none" lIns="0" tIns="0" rIns="0" bIns="0" rtlCol="0" anchor="t"/>
          <a:lstStyle/>
          <a:p>
            <a:pPr marL="0" indent="0" algn="l">
              <a:lnSpc>
                <a:spcPts val="1900"/>
              </a:lnSpc>
              <a:buNone/>
            </a:pPr>
            <a:r>
              <a:rPr lang="en-US" sz="1350" dirty="0">
                <a:solidFill>
                  <a:srgbClr val="000000"/>
                </a:solidFill>
                <a:latin typeface="Inter" pitchFamily="34" charset="0"/>
                <a:ea typeface="Inter" pitchFamily="34" charset="-122"/>
                <a:cs typeface="Inter" pitchFamily="34" charset="-120"/>
              </a:rPr>
              <a:t>Common limitations across existing solutions include complexity, cost barriers, and lack of customization for specific institutional needs.</a:t>
            </a:r>
            <a:endParaRPr lang="en-US" sz="1350" dirty="0"/>
          </a:p>
        </p:txBody>
      </p:sp>
      <p:pic>
        <p:nvPicPr>
          <p:cNvPr id="27" name="Picture 26">
            <a:extLst>
              <a:ext uri="{FF2B5EF4-FFF2-40B4-BE49-F238E27FC236}">
                <a16:creationId xmlns:a16="http://schemas.microsoft.com/office/drawing/2014/main" id="{B353E874-5006-E811-00D2-97B324B22A39}"/>
              </a:ext>
            </a:extLst>
          </p:cNvPr>
          <p:cNvPicPr>
            <a:picLocks noChangeAspect="1"/>
          </p:cNvPicPr>
          <p:nvPr/>
        </p:nvPicPr>
        <p:blipFill>
          <a:blip r:embed="rId4"/>
          <a:stretch>
            <a:fillRect/>
          </a:stretch>
        </p:blipFill>
        <p:spPr>
          <a:xfrm>
            <a:off x="12133503" y="7654558"/>
            <a:ext cx="2419688" cy="47631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02099" y="1410414"/>
            <a:ext cx="7602022" cy="537567"/>
          </a:xfrm>
          <a:prstGeom prst="rect">
            <a:avLst/>
          </a:prstGeom>
          <a:noFill/>
          <a:ln/>
        </p:spPr>
        <p:txBody>
          <a:bodyPr wrap="none" lIns="0" tIns="0" rIns="0" bIns="0" rtlCol="0" anchor="t"/>
          <a:lstStyle/>
          <a:p>
            <a:pPr marL="0" indent="0" algn="l">
              <a:lnSpc>
                <a:spcPts val="4200"/>
              </a:lnSpc>
              <a:buNone/>
            </a:pPr>
            <a:r>
              <a:rPr lang="en-US" sz="3350" b="1" dirty="0">
                <a:solidFill>
                  <a:srgbClr val="000000"/>
                </a:solidFill>
                <a:latin typeface="Inter Bold" pitchFamily="34" charset="0"/>
                <a:ea typeface="Inter Bold" pitchFamily="34" charset="-122"/>
                <a:cs typeface="Inter Bold" pitchFamily="34" charset="-120"/>
              </a:rPr>
              <a:t>System Methodology &amp; Architecture</a:t>
            </a:r>
            <a:endParaRPr lang="en-US" sz="3350" dirty="0"/>
          </a:p>
        </p:txBody>
      </p:sp>
      <p:sp>
        <p:nvSpPr>
          <p:cNvPr id="4" name="Shape 1"/>
          <p:cNvSpPr/>
          <p:nvPr/>
        </p:nvSpPr>
        <p:spPr>
          <a:xfrm>
            <a:off x="602099" y="2143601"/>
            <a:ext cx="3904655" cy="2078236"/>
          </a:xfrm>
          <a:prstGeom prst="roundRect">
            <a:avLst>
              <a:gd name="adj" fmla="val 3477"/>
            </a:avLst>
          </a:prstGeom>
          <a:solidFill>
            <a:srgbClr val="DADBF1"/>
          </a:solidFill>
          <a:ln w="7620">
            <a:solidFill>
              <a:srgbClr val="C0C1D7"/>
            </a:solidFill>
            <a:prstDash val="solid"/>
          </a:ln>
        </p:spPr>
      </p:sp>
      <p:sp>
        <p:nvSpPr>
          <p:cNvPr id="5" name="Shape 2"/>
          <p:cNvSpPr/>
          <p:nvPr/>
        </p:nvSpPr>
        <p:spPr>
          <a:xfrm>
            <a:off x="781645" y="2323148"/>
            <a:ext cx="516017" cy="516017"/>
          </a:xfrm>
          <a:prstGeom prst="roundRect">
            <a:avLst>
              <a:gd name="adj" fmla="val 17718574"/>
            </a:avLst>
          </a:prstGeom>
          <a:solidFill>
            <a:srgbClr val="4950BC"/>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3568" y="2465070"/>
            <a:ext cx="232172" cy="232172"/>
          </a:xfrm>
          <a:prstGeom prst="rect">
            <a:avLst/>
          </a:prstGeom>
        </p:spPr>
      </p:pic>
      <p:sp>
        <p:nvSpPr>
          <p:cNvPr id="7" name="Text 3"/>
          <p:cNvSpPr/>
          <p:nvPr/>
        </p:nvSpPr>
        <p:spPr>
          <a:xfrm>
            <a:off x="781645" y="2969538"/>
            <a:ext cx="2150388" cy="268724"/>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Frontend</a:t>
            </a:r>
            <a:endParaRPr lang="en-US" sz="1650" dirty="0"/>
          </a:p>
        </p:txBody>
      </p:sp>
      <p:sp>
        <p:nvSpPr>
          <p:cNvPr id="8" name="Text 4"/>
          <p:cNvSpPr/>
          <p:nvPr/>
        </p:nvSpPr>
        <p:spPr>
          <a:xfrm>
            <a:off x="781645" y="3316486"/>
            <a:ext cx="3545562" cy="725805"/>
          </a:xfrm>
          <a:prstGeom prst="rect">
            <a:avLst/>
          </a:prstGeom>
          <a:noFill/>
          <a:ln/>
        </p:spPr>
        <p:txBody>
          <a:bodyPr wrap="square" lIns="0" tIns="0" rIns="0" bIns="0" rtlCol="0" anchor="t"/>
          <a:lstStyle/>
          <a:p>
            <a:pPr marL="0" indent="0" algn="l">
              <a:lnSpc>
                <a:spcPts val="1900"/>
              </a:lnSpc>
              <a:buNone/>
            </a:pPr>
            <a:r>
              <a:rPr lang="en-US" sz="1350" dirty="0">
                <a:solidFill>
                  <a:srgbClr val="272525"/>
                </a:solidFill>
                <a:latin typeface="Inter" pitchFamily="34" charset="0"/>
                <a:ea typeface="Inter" pitchFamily="34" charset="-122"/>
                <a:cs typeface="Inter" pitchFamily="34" charset="-120"/>
              </a:rPr>
              <a:t>React.js for responsive user interface with component-based architecture ensuring maintainability</a:t>
            </a:r>
            <a:endParaRPr lang="en-US" sz="1350" dirty="0"/>
          </a:p>
        </p:txBody>
      </p:sp>
      <p:sp>
        <p:nvSpPr>
          <p:cNvPr id="9" name="Shape 5"/>
          <p:cNvSpPr/>
          <p:nvPr/>
        </p:nvSpPr>
        <p:spPr>
          <a:xfrm>
            <a:off x="4637127" y="2143601"/>
            <a:ext cx="3904774" cy="2078236"/>
          </a:xfrm>
          <a:prstGeom prst="roundRect">
            <a:avLst>
              <a:gd name="adj" fmla="val 3477"/>
            </a:avLst>
          </a:prstGeom>
          <a:solidFill>
            <a:srgbClr val="DADBF1"/>
          </a:solidFill>
          <a:ln w="7620">
            <a:solidFill>
              <a:srgbClr val="C0C1D7"/>
            </a:solidFill>
            <a:prstDash val="solid"/>
          </a:ln>
        </p:spPr>
      </p:sp>
      <p:sp>
        <p:nvSpPr>
          <p:cNvPr id="10" name="Shape 6"/>
          <p:cNvSpPr/>
          <p:nvPr/>
        </p:nvSpPr>
        <p:spPr>
          <a:xfrm>
            <a:off x="4816673" y="2323148"/>
            <a:ext cx="516017" cy="516017"/>
          </a:xfrm>
          <a:prstGeom prst="roundRect">
            <a:avLst>
              <a:gd name="adj" fmla="val 17718574"/>
            </a:avLst>
          </a:prstGeom>
          <a:solidFill>
            <a:srgbClr val="4950BC"/>
          </a:solidFill>
          <a:ln/>
        </p:spPr>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58596" y="2465070"/>
            <a:ext cx="232172" cy="232172"/>
          </a:xfrm>
          <a:prstGeom prst="rect">
            <a:avLst/>
          </a:prstGeom>
        </p:spPr>
      </p:pic>
      <p:sp>
        <p:nvSpPr>
          <p:cNvPr id="12" name="Text 7"/>
          <p:cNvSpPr/>
          <p:nvPr/>
        </p:nvSpPr>
        <p:spPr>
          <a:xfrm>
            <a:off x="4816673" y="2969538"/>
            <a:ext cx="2150388" cy="268724"/>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Backend</a:t>
            </a:r>
            <a:endParaRPr lang="en-US" sz="1650" dirty="0"/>
          </a:p>
        </p:txBody>
      </p:sp>
      <p:sp>
        <p:nvSpPr>
          <p:cNvPr id="13" name="Text 8"/>
          <p:cNvSpPr/>
          <p:nvPr/>
        </p:nvSpPr>
        <p:spPr>
          <a:xfrm>
            <a:off x="4816673" y="3316486"/>
            <a:ext cx="3545681" cy="725805"/>
          </a:xfrm>
          <a:prstGeom prst="rect">
            <a:avLst/>
          </a:prstGeom>
          <a:noFill/>
          <a:ln/>
        </p:spPr>
        <p:txBody>
          <a:bodyPr wrap="square" lIns="0" tIns="0" rIns="0" bIns="0" rtlCol="0" anchor="t"/>
          <a:lstStyle/>
          <a:p>
            <a:pPr marL="0" indent="0" algn="l">
              <a:lnSpc>
                <a:spcPts val="1900"/>
              </a:lnSpc>
              <a:buNone/>
            </a:pPr>
            <a:r>
              <a:rPr lang="en-US" sz="1350" dirty="0">
                <a:solidFill>
                  <a:srgbClr val="272525"/>
                </a:solidFill>
                <a:latin typeface="Inter" pitchFamily="34" charset="0"/>
                <a:ea typeface="Inter" pitchFamily="34" charset="-122"/>
                <a:cs typeface="Inter" pitchFamily="34" charset="-120"/>
              </a:rPr>
              <a:t>Node.js with Express framework handling API requests and business logic implementation</a:t>
            </a:r>
            <a:endParaRPr lang="en-US" sz="1350" dirty="0"/>
          </a:p>
        </p:txBody>
      </p:sp>
      <p:sp>
        <p:nvSpPr>
          <p:cNvPr id="14" name="Shape 9"/>
          <p:cNvSpPr/>
          <p:nvPr/>
        </p:nvSpPr>
        <p:spPr>
          <a:xfrm>
            <a:off x="602099" y="4352211"/>
            <a:ext cx="7939802" cy="1594366"/>
          </a:xfrm>
          <a:prstGeom prst="roundRect">
            <a:avLst>
              <a:gd name="adj" fmla="val 4532"/>
            </a:avLst>
          </a:prstGeom>
          <a:solidFill>
            <a:srgbClr val="DADBF1"/>
          </a:solidFill>
          <a:ln w="7620">
            <a:solidFill>
              <a:srgbClr val="C0C1D7"/>
            </a:solidFill>
            <a:prstDash val="solid"/>
          </a:ln>
        </p:spPr>
      </p:sp>
      <p:sp>
        <p:nvSpPr>
          <p:cNvPr id="15" name="Shape 10"/>
          <p:cNvSpPr/>
          <p:nvPr/>
        </p:nvSpPr>
        <p:spPr>
          <a:xfrm>
            <a:off x="781645" y="4531757"/>
            <a:ext cx="516017" cy="516017"/>
          </a:xfrm>
          <a:prstGeom prst="roundRect">
            <a:avLst>
              <a:gd name="adj" fmla="val 17718574"/>
            </a:avLst>
          </a:prstGeom>
          <a:solidFill>
            <a:srgbClr val="4950BC"/>
          </a:solidFill>
          <a:ln/>
        </p:spPr>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3568" y="4673679"/>
            <a:ext cx="232172" cy="232172"/>
          </a:xfrm>
          <a:prstGeom prst="rect">
            <a:avLst/>
          </a:prstGeom>
        </p:spPr>
      </p:pic>
      <p:sp>
        <p:nvSpPr>
          <p:cNvPr id="17" name="Text 11"/>
          <p:cNvSpPr/>
          <p:nvPr/>
        </p:nvSpPr>
        <p:spPr>
          <a:xfrm>
            <a:off x="781645" y="5178147"/>
            <a:ext cx="2150388" cy="268724"/>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Database</a:t>
            </a:r>
            <a:endParaRPr lang="en-US" sz="1650" dirty="0"/>
          </a:p>
        </p:txBody>
      </p:sp>
      <p:sp>
        <p:nvSpPr>
          <p:cNvPr id="18" name="Text 12"/>
          <p:cNvSpPr/>
          <p:nvPr/>
        </p:nvSpPr>
        <p:spPr>
          <a:xfrm>
            <a:off x="781645" y="5525095"/>
            <a:ext cx="7580709" cy="241935"/>
          </a:xfrm>
          <a:prstGeom prst="rect">
            <a:avLst/>
          </a:prstGeom>
          <a:noFill/>
          <a:ln/>
        </p:spPr>
        <p:txBody>
          <a:bodyPr wrap="none" lIns="0" tIns="0" rIns="0" bIns="0" rtlCol="0" anchor="t"/>
          <a:lstStyle/>
          <a:p>
            <a:pPr marL="0" indent="0" algn="l">
              <a:lnSpc>
                <a:spcPts val="1900"/>
              </a:lnSpc>
              <a:buNone/>
            </a:pPr>
            <a:r>
              <a:rPr lang="en-US" sz="1350" dirty="0">
                <a:solidFill>
                  <a:srgbClr val="272525"/>
                </a:solidFill>
                <a:latin typeface="Inter" pitchFamily="34" charset="0"/>
                <a:ea typeface="Inter" pitchFamily="34" charset="-122"/>
                <a:cs typeface="Inter" pitchFamily="34" charset="-120"/>
              </a:rPr>
              <a:t>MySQL for structured data storage ensuring data integrity and efficient query performance</a:t>
            </a:r>
            <a:endParaRPr lang="en-US" sz="1350" dirty="0"/>
          </a:p>
        </p:txBody>
      </p:sp>
      <p:sp>
        <p:nvSpPr>
          <p:cNvPr id="19" name="Text 13"/>
          <p:cNvSpPr/>
          <p:nvPr/>
        </p:nvSpPr>
        <p:spPr>
          <a:xfrm>
            <a:off x="602099" y="6093262"/>
            <a:ext cx="7939802" cy="725805"/>
          </a:xfrm>
          <a:prstGeom prst="rect">
            <a:avLst/>
          </a:prstGeom>
          <a:noFill/>
          <a:ln/>
        </p:spPr>
        <p:txBody>
          <a:bodyPr wrap="square" lIns="0" tIns="0" rIns="0" bIns="0" rtlCol="0" anchor="t"/>
          <a:lstStyle/>
          <a:p>
            <a:pPr marL="0" indent="0" algn="l">
              <a:lnSpc>
                <a:spcPts val="1900"/>
              </a:lnSpc>
              <a:buNone/>
            </a:pPr>
            <a:r>
              <a:rPr lang="en-US" sz="1350" dirty="0">
                <a:solidFill>
                  <a:srgbClr val="272525"/>
                </a:solidFill>
                <a:latin typeface="Inter" pitchFamily="34" charset="0"/>
                <a:ea typeface="Inter" pitchFamily="34" charset="-122"/>
                <a:cs typeface="Inter" pitchFamily="34" charset="-120"/>
              </a:rPr>
              <a:t>The system implements a three-tier architecture separating presentation, application, and data layers. Bug reporting follows a standardized workflow from submission through triage, assignment, resolution, and verification stages.</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317427"/>
            <a:ext cx="7272218"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System Workflow Process</a:t>
            </a:r>
            <a:endParaRPr lang="en-US" sz="4450" dirty="0"/>
          </a:p>
        </p:txBody>
      </p:sp>
      <p:pic>
        <p:nvPicPr>
          <p:cNvPr id="3" name="Image 0" descr="preencoded.png"/>
          <p:cNvPicPr>
            <a:picLocks noChangeAspect="1"/>
          </p:cNvPicPr>
          <p:nvPr/>
        </p:nvPicPr>
        <p:blipFill>
          <a:blip r:embed="rId3"/>
          <a:stretch>
            <a:fillRect/>
          </a:stretch>
        </p:blipFill>
        <p:spPr>
          <a:xfrm>
            <a:off x="793790" y="2479834"/>
            <a:ext cx="13042821" cy="3451265"/>
          </a:xfrm>
          <a:prstGeom prst="rect">
            <a:avLst/>
          </a:prstGeom>
        </p:spPr>
      </p:pic>
      <p:sp>
        <p:nvSpPr>
          <p:cNvPr id="4" name="Text 1"/>
          <p:cNvSpPr/>
          <p:nvPr/>
        </p:nvSpPr>
        <p:spPr>
          <a:xfrm>
            <a:off x="1799781" y="3646774"/>
            <a:ext cx="1971578" cy="706026"/>
          </a:xfrm>
          <a:prstGeom prst="rect">
            <a:avLst/>
          </a:prstGeom>
          <a:noFill/>
          <a:ln/>
        </p:spPr>
        <p:txBody>
          <a:bodyPr wrap="square" lIns="0" tIns="0" rIns="0" bIns="0" rtlCol="0" anchor="t"/>
          <a:lstStyle/>
          <a:p>
            <a:pPr marL="0" indent="0" algn="ctr">
              <a:lnSpc>
                <a:spcPts val="1650"/>
              </a:lnSpc>
              <a:buNone/>
            </a:pPr>
            <a:r>
              <a:rPr lang="en-US" sz="1350" b="1" dirty="0">
                <a:solidFill>
                  <a:srgbClr val="000000"/>
                </a:solidFill>
                <a:latin typeface="Inter Bold" pitchFamily="34" charset="0"/>
                <a:ea typeface="Inter Bold" pitchFamily="34" charset="-122"/>
                <a:cs typeface="Inter Bold" pitchFamily="34" charset="-120"/>
              </a:rPr>
              <a:t>Report Creation</a:t>
            </a:r>
            <a:endParaRPr lang="en-US" sz="1350" dirty="0"/>
          </a:p>
        </p:txBody>
      </p:sp>
      <p:sp>
        <p:nvSpPr>
          <p:cNvPr id="5" name="Text 2"/>
          <p:cNvSpPr/>
          <p:nvPr/>
        </p:nvSpPr>
        <p:spPr>
          <a:xfrm>
            <a:off x="1799781" y="4453213"/>
            <a:ext cx="1971578" cy="564820"/>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Submit bug with details and logs</a:t>
            </a:r>
            <a:endParaRPr lang="en-US" sz="1050" dirty="0"/>
          </a:p>
        </p:txBody>
      </p:sp>
      <p:sp>
        <p:nvSpPr>
          <p:cNvPr id="6" name="Text 3"/>
          <p:cNvSpPr/>
          <p:nvPr/>
        </p:nvSpPr>
        <p:spPr>
          <a:xfrm>
            <a:off x="4059064" y="3463207"/>
            <a:ext cx="1971578" cy="353013"/>
          </a:xfrm>
          <a:prstGeom prst="rect">
            <a:avLst/>
          </a:prstGeom>
          <a:noFill/>
          <a:ln/>
        </p:spPr>
        <p:txBody>
          <a:bodyPr wrap="none" lIns="0" tIns="0" rIns="0" bIns="0" rtlCol="0" anchor="t"/>
          <a:lstStyle/>
          <a:p>
            <a:pPr marL="0" indent="0" algn="ctr">
              <a:lnSpc>
                <a:spcPts val="1650"/>
              </a:lnSpc>
              <a:buNone/>
            </a:pPr>
            <a:r>
              <a:rPr lang="en-US" sz="1350" b="1" dirty="0">
                <a:solidFill>
                  <a:srgbClr val="000000"/>
                </a:solidFill>
                <a:latin typeface="Inter Bold" pitchFamily="34" charset="0"/>
                <a:ea typeface="Inter Bold" pitchFamily="34" charset="-122"/>
                <a:cs typeface="Inter Bold" pitchFamily="34" charset="-120"/>
              </a:rPr>
              <a:t>Triage Review</a:t>
            </a:r>
            <a:endParaRPr lang="en-US" sz="1350" dirty="0"/>
          </a:p>
        </p:txBody>
      </p:sp>
      <p:sp>
        <p:nvSpPr>
          <p:cNvPr id="7" name="Text 4"/>
          <p:cNvSpPr/>
          <p:nvPr/>
        </p:nvSpPr>
        <p:spPr>
          <a:xfrm>
            <a:off x="4059064" y="3916633"/>
            <a:ext cx="1971578" cy="847231"/>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Assess severity, priority, and reproducibility</a:t>
            </a:r>
            <a:endParaRPr lang="en-US" sz="1050" dirty="0"/>
          </a:p>
        </p:txBody>
      </p:sp>
      <p:sp>
        <p:nvSpPr>
          <p:cNvPr id="8" name="Text 5"/>
          <p:cNvSpPr/>
          <p:nvPr/>
        </p:nvSpPr>
        <p:spPr>
          <a:xfrm>
            <a:off x="6318348" y="3646774"/>
            <a:ext cx="1971578" cy="706026"/>
          </a:xfrm>
          <a:prstGeom prst="rect">
            <a:avLst/>
          </a:prstGeom>
          <a:noFill/>
          <a:ln/>
        </p:spPr>
        <p:txBody>
          <a:bodyPr wrap="square" lIns="0" tIns="0" rIns="0" bIns="0" rtlCol="0" anchor="t"/>
          <a:lstStyle/>
          <a:p>
            <a:pPr marL="0" indent="0" algn="ctr">
              <a:lnSpc>
                <a:spcPts val="1650"/>
              </a:lnSpc>
              <a:buNone/>
            </a:pPr>
            <a:r>
              <a:rPr lang="en-US" sz="1350" b="1" dirty="0">
                <a:solidFill>
                  <a:srgbClr val="000000"/>
                </a:solidFill>
                <a:latin typeface="Inter Bold" pitchFamily="34" charset="0"/>
                <a:ea typeface="Inter Bold" pitchFamily="34" charset="-122"/>
                <a:cs typeface="Inter Bold" pitchFamily="34" charset="-120"/>
              </a:rPr>
              <a:t>Assign Developer</a:t>
            </a:r>
            <a:endParaRPr lang="en-US" sz="1350" dirty="0"/>
          </a:p>
        </p:txBody>
      </p:sp>
      <p:sp>
        <p:nvSpPr>
          <p:cNvPr id="9" name="Text 6"/>
          <p:cNvSpPr/>
          <p:nvPr/>
        </p:nvSpPr>
        <p:spPr>
          <a:xfrm>
            <a:off x="6318348" y="4453213"/>
            <a:ext cx="1971578" cy="847231"/>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Route issue to responsible engineer</a:t>
            </a:r>
            <a:endParaRPr lang="en-US" sz="1050" dirty="0"/>
          </a:p>
        </p:txBody>
      </p:sp>
      <p:sp>
        <p:nvSpPr>
          <p:cNvPr id="10" name="Text 7"/>
          <p:cNvSpPr/>
          <p:nvPr/>
        </p:nvSpPr>
        <p:spPr>
          <a:xfrm>
            <a:off x="8577631" y="3392605"/>
            <a:ext cx="1971578" cy="706026"/>
          </a:xfrm>
          <a:prstGeom prst="rect">
            <a:avLst/>
          </a:prstGeom>
          <a:noFill/>
          <a:ln/>
        </p:spPr>
        <p:txBody>
          <a:bodyPr wrap="square" lIns="0" tIns="0" rIns="0" bIns="0" rtlCol="0" anchor="t"/>
          <a:lstStyle/>
          <a:p>
            <a:pPr marL="0" indent="0" algn="ctr">
              <a:lnSpc>
                <a:spcPts val="1650"/>
              </a:lnSpc>
              <a:buNone/>
            </a:pPr>
            <a:r>
              <a:rPr lang="en-US" sz="1350" b="1" dirty="0">
                <a:solidFill>
                  <a:srgbClr val="000000"/>
                </a:solidFill>
                <a:latin typeface="Inter Bold" pitchFamily="34" charset="0"/>
                <a:ea typeface="Inter Bold" pitchFamily="34" charset="-122"/>
                <a:cs typeface="Inter Bold" pitchFamily="34" charset="-120"/>
              </a:rPr>
              <a:t>Implement Resolution</a:t>
            </a:r>
            <a:endParaRPr lang="en-US" sz="1350" dirty="0"/>
          </a:p>
        </p:txBody>
      </p:sp>
      <p:sp>
        <p:nvSpPr>
          <p:cNvPr id="11" name="Text 8"/>
          <p:cNvSpPr/>
          <p:nvPr/>
        </p:nvSpPr>
        <p:spPr>
          <a:xfrm>
            <a:off x="8577631" y="4199043"/>
            <a:ext cx="1971578" cy="564820"/>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Develop fix and update audit trail</a:t>
            </a:r>
            <a:endParaRPr lang="en-US" sz="1050" dirty="0"/>
          </a:p>
        </p:txBody>
      </p:sp>
      <p:sp>
        <p:nvSpPr>
          <p:cNvPr id="12" name="Text 9"/>
          <p:cNvSpPr/>
          <p:nvPr/>
        </p:nvSpPr>
        <p:spPr>
          <a:xfrm>
            <a:off x="10849466" y="3646774"/>
            <a:ext cx="1971577" cy="353013"/>
          </a:xfrm>
          <a:prstGeom prst="rect">
            <a:avLst/>
          </a:prstGeom>
          <a:noFill/>
          <a:ln/>
        </p:spPr>
        <p:txBody>
          <a:bodyPr wrap="none" lIns="0" tIns="0" rIns="0" bIns="0" rtlCol="0" anchor="t"/>
          <a:lstStyle/>
          <a:p>
            <a:pPr marL="0" indent="0" algn="ctr">
              <a:lnSpc>
                <a:spcPts val="1650"/>
              </a:lnSpc>
              <a:buNone/>
            </a:pPr>
            <a:r>
              <a:rPr lang="en-US" sz="1350" b="1" dirty="0">
                <a:solidFill>
                  <a:srgbClr val="000000"/>
                </a:solidFill>
                <a:latin typeface="Inter Bold" pitchFamily="34" charset="0"/>
                <a:ea typeface="Inter Bold" pitchFamily="34" charset="-122"/>
                <a:cs typeface="Inter Bold" pitchFamily="34" charset="-120"/>
              </a:rPr>
              <a:t>Verify &amp; Close</a:t>
            </a:r>
            <a:endParaRPr lang="en-US" sz="1350" dirty="0"/>
          </a:p>
        </p:txBody>
      </p:sp>
      <p:sp>
        <p:nvSpPr>
          <p:cNvPr id="13" name="Text 10"/>
          <p:cNvSpPr/>
          <p:nvPr/>
        </p:nvSpPr>
        <p:spPr>
          <a:xfrm>
            <a:off x="10849466" y="4100199"/>
            <a:ext cx="1971577" cy="564821"/>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QA confirms fix and close ticket</a:t>
            </a:r>
            <a:endParaRPr lang="en-US" sz="1050" dirty="0"/>
          </a:p>
        </p:txBody>
      </p:sp>
      <p:sp>
        <p:nvSpPr>
          <p:cNvPr id="14" name="Text 11"/>
          <p:cNvSpPr/>
          <p:nvPr/>
        </p:nvSpPr>
        <p:spPr>
          <a:xfrm>
            <a:off x="793790" y="618624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Each stage includes automated notifications to relevant stakeholders, status tracking, and audit trail documentation. The workflow ensures accountability at every step while maintaining flexibility for edge cases and priority escalations.</a:t>
            </a:r>
            <a:endParaRPr lang="en-US" sz="1750" dirty="0"/>
          </a:p>
        </p:txBody>
      </p:sp>
      <p:pic>
        <p:nvPicPr>
          <p:cNvPr id="16" name="Picture 15">
            <a:extLst>
              <a:ext uri="{FF2B5EF4-FFF2-40B4-BE49-F238E27FC236}">
                <a16:creationId xmlns:a16="http://schemas.microsoft.com/office/drawing/2014/main" id="{797E87E7-D48D-049B-0F87-C6865644ADF0}"/>
              </a:ext>
            </a:extLst>
          </p:cNvPr>
          <p:cNvPicPr>
            <a:picLocks noChangeAspect="1"/>
          </p:cNvPicPr>
          <p:nvPr/>
        </p:nvPicPr>
        <p:blipFill>
          <a:blip r:embed="rId4"/>
          <a:stretch>
            <a:fillRect/>
          </a:stretch>
        </p:blipFill>
        <p:spPr>
          <a:xfrm>
            <a:off x="12210712" y="7666590"/>
            <a:ext cx="2419688" cy="47631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1128" y="902375"/>
            <a:ext cx="7774543" cy="1222772"/>
          </a:xfrm>
          <a:prstGeom prst="rect">
            <a:avLst/>
          </a:prstGeom>
          <a:noFill/>
          <a:ln/>
        </p:spPr>
        <p:txBody>
          <a:bodyPr wrap="square" lIns="0" tIns="0" rIns="0" bIns="0" rtlCol="0" anchor="t"/>
          <a:lstStyle/>
          <a:p>
            <a:pPr marL="0" indent="0" algn="l">
              <a:lnSpc>
                <a:spcPts val="4800"/>
              </a:lnSpc>
              <a:buNone/>
            </a:pPr>
            <a:r>
              <a:rPr lang="en-US" sz="3850" b="1" dirty="0">
                <a:solidFill>
                  <a:srgbClr val="000000"/>
                </a:solidFill>
                <a:latin typeface="Inter Bold" pitchFamily="34" charset="0"/>
                <a:ea typeface="Inter Bold" pitchFamily="34" charset="-122"/>
                <a:cs typeface="Inter Bold" pitchFamily="34" charset="-120"/>
              </a:rPr>
              <a:t>Progress &amp; Work Completed (IA1)</a:t>
            </a:r>
            <a:endParaRPr lang="en-US" sz="3850" dirty="0"/>
          </a:p>
        </p:txBody>
      </p:sp>
      <p:sp>
        <p:nvSpPr>
          <p:cNvPr id="4" name="Shape 1"/>
          <p:cNvSpPr/>
          <p:nvPr/>
        </p:nvSpPr>
        <p:spPr>
          <a:xfrm>
            <a:off x="6171128" y="2378273"/>
            <a:ext cx="440174" cy="440174"/>
          </a:xfrm>
          <a:prstGeom prst="roundRect">
            <a:avLst>
              <a:gd name="adj" fmla="val 18670"/>
            </a:avLst>
          </a:prstGeom>
          <a:solidFill>
            <a:srgbClr val="DADBF1"/>
          </a:solidFill>
          <a:ln w="7620">
            <a:solidFill>
              <a:srgbClr val="C0C1D7"/>
            </a:solidFill>
            <a:prstDash val="solid"/>
          </a:ln>
        </p:spPr>
      </p:sp>
      <p:sp>
        <p:nvSpPr>
          <p:cNvPr id="5" name="Text 2"/>
          <p:cNvSpPr/>
          <p:nvPr/>
        </p:nvSpPr>
        <p:spPr>
          <a:xfrm>
            <a:off x="6780014" y="2445425"/>
            <a:ext cx="2750820" cy="305633"/>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Requirements Analysis</a:t>
            </a:r>
            <a:endParaRPr lang="en-US" sz="1900" dirty="0"/>
          </a:p>
        </p:txBody>
      </p:sp>
      <p:sp>
        <p:nvSpPr>
          <p:cNvPr id="6" name="Text 3"/>
          <p:cNvSpPr/>
          <p:nvPr/>
        </p:nvSpPr>
        <p:spPr>
          <a:xfrm>
            <a:off x="6780014" y="2852261"/>
            <a:ext cx="7165658" cy="582930"/>
          </a:xfrm>
          <a:prstGeom prst="rect">
            <a:avLst/>
          </a:prstGeom>
          <a:noFill/>
          <a:ln/>
        </p:spPr>
        <p:txBody>
          <a:bodyPr wrap="square" lIns="0" tIns="0" rIns="0" bIns="0" rtlCol="0" anchor="t"/>
          <a:lstStyle/>
          <a:p>
            <a:pPr marL="0" indent="0" algn="l">
              <a:lnSpc>
                <a:spcPts val="2250"/>
              </a:lnSpc>
              <a:buNone/>
            </a:pPr>
            <a:r>
              <a:rPr lang="en-US" sz="1500" dirty="0">
                <a:solidFill>
                  <a:srgbClr val="272525"/>
                </a:solidFill>
                <a:latin typeface="Inter" pitchFamily="34" charset="0"/>
                <a:ea typeface="Inter" pitchFamily="34" charset="-122"/>
                <a:cs typeface="Inter" pitchFamily="34" charset="-120"/>
              </a:rPr>
              <a:t>Completed stakeholder interviews and gathered functional requirements from development teams</a:t>
            </a:r>
            <a:endParaRPr lang="en-US" sz="1500" dirty="0"/>
          </a:p>
        </p:txBody>
      </p:sp>
      <p:sp>
        <p:nvSpPr>
          <p:cNvPr id="7" name="Shape 4"/>
          <p:cNvSpPr/>
          <p:nvPr/>
        </p:nvSpPr>
        <p:spPr>
          <a:xfrm>
            <a:off x="6171128" y="3772733"/>
            <a:ext cx="440174" cy="440174"/>
          </a:xfrm>
          <a:prstGeom prst="roundRect">
            <a:avLst>
              <a:gd name="adj" fmla="val 18670"/>
            </a:avLst>
          </a:prstGeom>
          <a:solidFill>
            <a:srgbClr val="DADBF1"/>
          </a:solidFill>
          <a:ln w="7620">
            <a:solidFill>
              <a:srgbClr val="C0C1D7"/>
            </a:solidFill>
            <a:prstDash val="solid"/>
          </a:ln>
        </p:spPr>
      </p:sp>
      <p:sp>
        <p:nvSpPr>
          <p:cNvPr id="8" name="Text 5"/>
          <p:cNvSpPr/>
          <p:nvPr/>
        </p:nvSpPr>
        <p:spPr>
          <a:xfrm>
            <a:off x="6780014" y="3839885"/>
            <a:ext cx="2445782" cy="305633"/>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System Design</a:t>
            </a:r>
            <a:endParaRPr lang="en-US" sz="1900" dirty="0"/>
          </a:p>
        </p:txBody>
      </p:sp>
      <p:sp>
        <p:nvSpPr>
          <p:cNvPr id="9" name="Text 6"/>
          <p:cNvSpPr/>
          <p:nvPr/>
        </p:nvSpPr>
        <p:spPr>
          <a:xfrm>
            <a:off x="6780014" y="4246721"/>
            <a:ext cx="7165658" cy="291465"/>
          </a:xfrm>
          <a:prstGeom prst="rect">
            <a:avLst/>
          </a:prstGeom>
          <a:noFill/>
          <a:ln/>
        </p:spPr>
        <p:txBody>
          <a:bodyPr wrap="none" lIns="0" tIns="0" rIns="0" bIns="0" rtlCol="0" anchor="t"/>
          <a:lstStyle/>
          <a:p>
            <a:pPr marL="0" indent="0" algn="l">
              <a:lnSpc>
                <a:spcPts val="2250"/>
              </a:lnSpc>
              <a:buNone/>
            </a:pPr>
            <a:r>
              <a:rPr lang="en-US" sz="1500" dirty="0">
                <a:solidFill>
                  <a:srgbClr val="272525"/>
                </a:solidFill>
                <a:latin typeface="Inter" pitchFamily="34" charset="0"/>
                <a:ea typeface="Inter" pitchFamily="34" charset="-122"/>
                <a:cs typeface="Inter" pitchFamily="34" charset="-120"/>
              </a:rPr>
              <a:t>Finalized ER diagrams, API specifications, and user interface wireframes</a:t>
            </a:r>
            <a:endParaRPr lang="en-US" sz="1500" dirty="0"/>
          </a:p>
        </p:txBody>
      </p:sp>
      <p:sp>
        <p:nvSpPr>
          <p:cNvPr id="10" name="Shape 7"/>
          <p:cNvSpPr/>
          <p:nvPr/>
        </p:nvSpPr>
        <p:spPr>
          <a:xfrm>
            <a:off x="6171128" y="4875728"/>
            <a:ext cx="440174" cy="440174"/>
          </a:xfrm>
          <a:prstGeom prst="roundRect">
            <a:avLst>
              <a:gd name="adj" fmla="val 18670"/>
            </a:avLst>
          </a:prstGeom>
          <a:solidFill>
            <a:srgbClr val="DADBF1"/>
          </a:solidFill>
          <a:ln w="7620">
            <a:solidFill>
              <a:srgbClr val="C0C1D7"/>
            </a:solidFill>
            <a:prstDash val="solid"/>
          </a:ln>
        </p:spPr>
      </p:sp>
      <p:sp>
        <p:nvSpPr>
          <p:cNvPr id="11" name="Text 8"/>
          <p:cNvSpPr/>
          <p:nvPr/>
        </p:nvSpPr>
        <p:spPr>
          <a:xfrm>
            <a:off x="6780014" y="4942880"/>
            <a:ext cx="2445782" cy="305633"/>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Technology Stack</a:t>
            </a:r>
            <a:endParaRPr lang="en-US" sz="1900" dirty="0"/>
          </a:p>
        </p:txBody>
      </p:sp>
      <p:sp>
        <p:nvSpPr>
          <p:cNvPr id="12" name="Text 9"/>
          <p:cNvSpPr/>
          <p:nvPr/>
        </p:nvSpPr>
        <p:spPr>
          <a:xfrm>
            <a:off x="6780014" y="5349716"/>
            <a:ext cx="7165658" cy="582930"/>
          </a:xfrm>
          <a:prstGeom prst="rect">
            <a:avLst/>
          </a:prstGeom>
          <a:noFill/>
          <a:ln/>
        </p:spPr>
        <p:txBody>
          <a:bodyPr wrap="square" lIns="0" tIns="0" rIns="0" bIns="0" rtlCol="0" anchor="t"/>
          <a:lstStyle/>
          <a:p>
            <a:pPr marL="0" indent="0" algn="l">
              <a:lnSpc>
                <a:spcPts val="2250"/>
              </a:lnSpc>
              <a:buNone/>
            </a:pPr>
            <a:r>
              <a:rPr lang="en-US" sz="1500" dirty="0">
                <a:solidFill>
                  <a:srgbClr val="272525"/>
                </a:solidFill>
                <a:latin typeface="Inter" pitchFamily="34" charset="0"/>
                <a:ea typeface="Inter" pitchFamily="34" charset="-122"/>
                <a:cs typeface="Inter" pitchFamily="34" charset="-120"/>
              </a:rPr>
              <a:t>Selected and configured all development tools, frameworks, and database systems</a:t>
            </a:r>
            <a:endParaRPr lang="en-US" sz="1500" dirty="0"/>
          </a:p>
        </p:txBody>
      </p:sp>
      <p:sp>
        <p:nvSpPr>
          <p:cNvPr id="13" name="Shape 10"/>
          <p:cNvSpPr/>
          <p:nvPr/>
        </p:nvSpPr>
        <p:spPr>
          <a:xfrm>
            <a:off x="6171128" y="6270188"/>
            <a:ext cx="440174" cy="440174"/>
          </a:xfrm>
          <a:prstGeom prst="roundRect">
            <a:avLst>
              <a:gd name="adj" fmla="val 18670"/>
            </a:avLst>
          </a:prstGeom>
          <a:solidFill>
            <a:srgbClr val="DADBF1"/>
          </a:solidFill>
          <a:ln w="7620">
            <a:solidFill>
              <a:srgbClr val="C0C1D7"/>
            </a:solidFill>
            <a:prstDash val="solid"/>
          </a:ln>
        </p:spPr>
      </p:sp>
      <p:sp>
        <p:nvSpPr>
          <p:cNvPr id="14" name="Text 11"/>
          <p:cNvSpPr/>
          <p:nvPr/>
        </p:nvSpPr>
        <p:spPr>
          <a:xfrm>
            <a:off x="6780014" y="6337340"/>
            <a:ext cx="2445782" cy="305633"/>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UI Prototyping</a:t>
            </a:r>
            <a:endParaRPr lang="en-US" sz="1900" dirty="0"/>
          </a:p>
        </p:txBody>
      </p:sp>
      <p:sp>
        <p:nvSpPr>
          <p:cNvPr id="15" name="Text 12"/>
          <p:cNvSpPr/>
          <p:nvPr/>
        </p:nvSpPr>
        <p:spPr>
          <a:xfrm>
            <a:off x="6780014" y="6720112"/>
            <a:ext cx="7165658" cy="582930"/>
          </a:xfrm>
          <a:prstGeom prst="rect">
            <a:avLst/>
          </a:prstGeom>
          <a:noFill/>
          <a:ln/>
        </p:spPr>
        <p:txBody>
          <a:bodyPr wrap="square" lIns="0" tIns="0" rIns="0" bIns="0" rtlCol="0" anchor="t"/>
          <a:lstStyle/>
          <a:p>
            <a:pPr marL="0" indent="0" algn="l">
              <a:lnSpc>
                <a:spcPts val="2250"/>
              </a:lnSpc>
              <a:buNone/>
            </a:pPr>
            <a:r>
              <a:rPr lang="en-US" sz="1500" dirty="0">
                <a:solidFill>
                  <a:srgbClr val="272525"/>
                </a:solidFill>
                <a:latin typeface="Inter" pitchFamily="34" charset="0"/>
                <a:ea typeface="Inter" pitchFamily="34" charset="-122"/>
                <a:cs typeface="Inter" pitchFamily="34" charset="-120"/>
              </a:rPr>
              <a:t>Developed interactive mockups for dashboard, bug reporting form, and task management views</a:t>
            </a:r>
            <a:endParaRPr lang="en-US" sz="1500" dirty="0"/>
          </a:p>
        </p:txBody>
      </p:sp>
      <p:pic>
        <p:nvPicPr>
          <p:cNvPr id="17" name="Picture 16">
            <a:extLst>
              <a:ext uri="{FF2B5EF4-FFF2-40B4-BE49-F238E27FC236}">
                <a16:creationId xmlns:a16="http://schemas.microsoft.com/office/drawing/2014/main" id="{05BB8A49-4CBB-7A48-A799-4F2B19004EDD}"/>
              </a:ext>
            </a:extLst>
          </p:cNvPr>
          <p:cNvPicPr>
            <a:picLocks noChangeAspect="1"/>
          </p:cNvPicPr>
          <p:nvPr/>
        </p:nvPicPr>
        <p:blipFill>
          <a:blip r:embed="rId4"/>
          <a:stretch>
            <a:fillRect/>
          </a:stretch>
        </p:blipFill>
        <p:spPr>
          <a:xfrm>
            <a:off x="12121146" y="7662320"/>
            <a:ext cx="2419688" cy="47631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9381" y="653534"/>
            <a:ext cx="7594044" cy="678061"/>
          </a:xfrm>
          <a:prstGeom prst="rect">
            <a:avLst/>
          </a:prstGeom>
          <a:noFill/>
          <a:ln/>
        </p:spPr>
        <p:txBody>
          <a:bodyPr wrap="none" lIns="0" tIns="0" rIns="0" bIns="0" rtlCol="0" anchor="t"/>
          <a:lstStyle/>
          <a:p>
            <a:pPr marL="0" indent="0" algn="l">
              <a:lnSpc>
                <a:spcPts val="5300"/>
              </a:lnSpc>
              <a:buNone/>
            </a:pPr>
            <a:r>
              <a:rPr lang="en-US" sz="4250" b="1" dirty="0">
                <a:solidFill>
                  <a:srgbClr val="000000"/>
                </a:solidFill>
                <a:latin typeface="Inter Bold" pitchFamily="34" charset="0"/>
                <a:ea typeface="Inter Bold" pitchFamily="34" charset="-122"/>
                <a:cs typeface="Inter Bold" pitchFamily="34" charset="-120"/>
              </a:rPr>
              <a:t>Roadmap for IA2 Completion</a:t>
            </a:r>
            <a:endParaRPr lang="en-US" sz="4250" dirty="0"/>
          </a:p>
        </p:txBody>
      </p:sp>
      <p:sp>
        <p:nvSpPr>
          <p:cNvPr id="3" name="Shape 1"/>
          <p:cNvSpPr/>
          <p:nvPr/>
        </p:nvSpPr>
        <p:spPr>
          <a:xfrm>
            <a:off x="759381" y="4096345"/>
            <a:ext cx="13111639" cy="30480"/>
          </a:xfrm>
          <a:prstGeom prst="roundRect">
            <a:avLst>
              <a:gd name="adj" fmla="val 298993"/>
            </a:avLst>
          </a:prstGeom>
          <a:solidFill>
            <a:srgbClr val="C0C1D7"/>
          </a:solidFill>
          <a:ln/>
        </p:spPr>
      </p:sp>
      <p:sp>
        <p:nvSpPr>
          <p:cNvPr id="4" name="Shape 2"/>
          <p:cNvSpPr/>
          <p:nvPr/>
        </p:nvSpPr>
        <p:spPr>
          <a:xfrm>
            <a:off x="3288625" y="3445431"/>
            <a:ext cx="30480" cy="650915"/>
          </a:xfrm>
          <a:prstGeom prst="roundRect">
            <a:avLst>
              <a:gd name="adj" fmla="val 298993"/>
            </a:avLst>
          </a:prstGeom>
          <a:solidFill>
            <a:srgbClr val="C0C1D7"/>
          </a:solidFill>
          <a:ln/>
        </p:spPr>
      </p:sp>
      <p:sp>
        <p:nvSpPr>
          <p:cNvPr id="5" name="Shape 3"/>
          <p:cNvSpPr/>
          <p:nvPr/>
        </p:nvSpPr>
        <p:spPr>
          <a:xfrm>
            <a:off x="3059787" y="3852267"/>
            <a:ext cx="488156" cy="488156"/>
          </a:xfrm>
          <a:prstGeom prst="roundRect">
            <a:avLst>
              <a:gd name="adj" fmla="val 18669"/>
            </a:avLst>
          </a:prstGeom>
          <a:solidFill>
            <a:srgbClr val="DADBF1"/>
          </a:solidFill>
          <a:ln w="7620">
            <a:solidFill>
              <a:srgbClr val="C0C1D7"/>
            </a:solidFill>
            <a:prstDash val="solid"/>
          </a:ln>
        </p:spPr>
      </p:sp>
      <p:sp>
        <p:nvSpPr>
          <p:cNvPr id="6" name="Text 4"/>
          <p:cNvSpPr/>
          <p:nvPr/>
        </p:nvSpPr>
        <p:spPr>
          <a:xfrm>
            <a:off x="3141166" y="3892927"/>
            <a:ext cx="325398" cy="406837"/>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Inter Bold" pitchFamily="34" charset="0"/>
                <a:ea typeface="Inter Bold" pitchFamily="34" charset="-122"/>
                <a:cs typeface="Inter Bold" pitchFamily="34" charset="-120"/>
              </a:rPr>
              <a:t>1</a:t>
            </a:r>
            <a:endParaRPr lang="en-US" sz="2550" dirty="0"/>
          </a:p>
        </p:txBody>
      </p:sp>
      <p:sp>
        <p:nvSpPr>
          <p:cNvPr id="7" name="Text 5"/>
          <p:cNvSpPr/>
          <p:nvPr/>
        </p:nvSpPr>
        <p:spPr>
          <a:xfrm>
            <a:off x="1889046" y="1746647"/>
            <a:ext cx="2829639" cy="338971"/>
          </a:xfrm>
          <a:prstGeom prst="rect">
            <a:avLst/>
          </a:prstGeom>
          <a:noFill/>
          <a:ln/>
        </p:spPr>
        <p:txBody>
          <a:bodyPr wrap="none" lIns="0" tIns="0" rIns="0" bIns="0" rtlCol="0" anchor="t"/>
          <a:lstStyle/>
          <a:p>
            <a:pPr marL="0" indent="0" algn="ctr">
              <a:lnSpc>
                <a:spcPts val="2650"/>
              </a:lnSpc>
              <a:buNone/>
            </a:pPr>
            <a:r>
              <a:rPr lang="en-US" sz="2100" b="1" dirty="0">
                <a:solidFill>
                  <a:srgbClr val="272525"/>
                </a:solidFill>
                <a:latin typeface="Inter Bold" pitchFamily="34" charset="0"/>
                <a:ea typeface="Inter Bold" pitchFamily="34" charset="-122"/>
                <a:cs typeface="Inter Bold" pitchFamily="34" charset="-120"/>
              </a:rPr>
              <a:t>Feature Development</a:t>
            </a:r>
            <a:endParaRPr lang="en-US" sz="2100" dirty="0"/>
          </a:p>
        </p:txBody>
      </p:sp>
      <p:sp>
        <p:nvSpPr>
          <p:cNvPr id="8" name="Text 6"/>
          <p:cNvSpPr/>
          <p:nvPr/>
        </p:nvSpPr>
        <p:spPr>
          <a:xfrm>
            <a:off x="976312" y="2210157"/>
            <a:ext cx="4655106" cy="1018342"/>
          </a:xfrm>
          <a:prstGeom prst="rect">
            <a:avLst/>
          </a:prstGeom>
          <a:noFill/>
          <a:ln/>
        </p:spPr>
        <p:txBody>
          <a:bodyPr wrap="square" lIns="0" tIns="0" rIns="0" bIns="0" rtlCol="0" anchor="t"/>
          <a:lstStyle/>
          <a:p>
            <a:pPr marL="0" indent="0" algn="ctr">
              <a:lnSpc>
                <a:spcPts val="2650"/>
              </a:lnSpc>
              <a:buNone/>
            </a:pPr>
            <a:r>
              <a:rPr lang="en-US" sz="1700" dirty="0">
                <a:solidFill>
                  <a:srgbClr val="272525"/>
                </a:solidFill>
                <a:latin typeface="Inter" pitchFamily="34" charset="0"/>
                <a:ea typeface="Inter" pitchFamily="34" charset="-122"/>
                <a:cs typeface="Inter" pitchFamily="34" charset="-120"/>
              </a:rPr>
              <a:t>Complete core functionality including user authentication, bug tracking module, and task assignment system</a:t>
            </a:r>
            <a:endParaRPr lang="en-US" sz="1700" dirty="0"/>
          </a:p>
        </p:txBody>
      </p:sp>
      <p:sp>
        <p:nvSpPr>
          <p:cNvPr id="9" name="Shape 7"/>
          <p:cNvSpPr/>
          <p:nvPr/>
        </p:nvSpPr>
        <p:spPr>
          <a:xfrm>
            <a:off x="5962769" y="4096345"/>
            <a:ext cx="30480" cy="650915"/>
          </a:xfrm>
          <a:prstGeom prst="roundRect">
            <a:avLst>
              <a:gd name="adj" fmla="val 298993"/>
            </a:avLst>
          </a:prstGeom>
          <a:solidFill>
            <a:srgbClr val="C0C1D7"/>
          </a:solidFill>
          <a:ln/>
        </p:spPr>
      </p:sp>
      <p:sp>
        <p:nvSpPr>
          <p:cNvPr id="10" name="Shape 8"/>
          <p:cNvSpPr/>
          <p:nvPr/>
        </p:nvSpPr>
        <p:spPr>
          <a:xfrm>
            <a:off x="5733931" y="3852267"/>
            <a:ext cx="488156" cy="488156"/>
          </a:xfrm>
          <a:prstGeom prst="roundRect">
            <a:avLst>
              <a:gd name="adj" fmla="val 18669"/>
            </a:avLst>
          </a:prstGeom>
          <a:solidFill>
            <a:srgbClr val="DADBF1"/>
          </a:solidFill>
          <a:ln w="7620">
            <a:solidFill>
              <a:srgbClr val="C0C1D7"/>
            </a:solidFill>
            <a:prstDash val="solid"/>
          </a:ln>
        </p:spPr>
      </p:sp>
      <p:sp>
        <p:nvSpPr>
          <p:cNvPr id="11" name="Text 9"/>
          <p:cNvSpPr/>
          <p:nvPr/>
        </p:nvSpPr>
        <p:spPr>
          <a:xfrm>
            <a:off x="5815310" y="3892927"/>
            <a:ext cx="325398" cy="406837"/>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Inter Bold" pitchFamily="34" charset="0"/>
                <a:ea typeface="Inter Bold" pitchFamily="34" charset="-122"/>
                <a:cs typeface="Inter Bold" pitchFamily="34" charset="-120"/>
              </a:rPr>
              <a:t>2</a:t>
            </a:r>
            <a:endParaRPr lang="en-US" sz="2550" dirty="0"/>
          </a:p>
        </p:txBody>
      </p:sp>
      <p:sp>
        <p:nvSpPr>
          <p:cNvPr id="12" name="Text 10"/>
          <p:cNvSpPr/>
          <p:nvPr/>
        </p:nvSpPr>
        <p:spPr>
          <a:xfrm>
            <a:off x="4621887" y="4964192"/>
            <a:ext cx="2712244" cy="338971"/>
          </a:xfrm>
          <a:prstGeom prst="rect">
            <a:avLst/>
          </a:prstGeom>
          <a:noFill/>
          <a:ln/>
        </p:spPr>
        <p:txBody>
          <a:bodyPr wrap="none" lIns="0" tIns="0" rIns="0" bIns="0" rtlCol="0" anchor="t"/>
          <a:lstStyle/>
          <a:p>
            <a:pPr marL="0" indent="0" algn="ctr">
              <a:lnSpc>
                <a:spcPts val="2650"/>
              </a:lnSpc>
              <a:buNone/>
            </a:pPr>
            <a:r>
              <a:rPr lang="en-US" sz="2100" b="1" dirty="0">
                <a:solidFill>
                  <a:srgbClr val="272525"/>
                </a:solidFill>
                <a:latin typeface="Inter Bold" pitchFamily="34" charset="0"/>
                <a:ea typeface="Inter Bold" pitchFamily="34" charset="-122"/>
                <a:cs typeface="Inter Bold" pitchFamily="34" charset="-120"/>
              </a:rPr>
              <a:t>Testing Phase</a:t>
            </a:r>
            <a:endParaRPr lang="en-US" sz="2100" dirty="0"/>
          </a:p>
        </p:txBody>
      </p:sp>
      <p:sp>
        <p:nvSpPr>
          <p:cNvPr id="13" name="Text 11"/>
          <p:cNvSpPr/>
          <p:nvPr/>
        </p:nvSpPr>
        <p:spPr>
          <a:xfrm>
            <a:off x="3650456" y="5427702"/>
            <a:ext cx="4655106" cy="1018342"/>
          </a:xfrm>
          <a:prstGeom prst="rect">
            <a:avLst/>
          </a:prstGeom>
          <a:noFill/>
          <a:ln/>
        </p:spPr>
        <p:txBody>
          <a:bodyPr wrap="square" lIns="0" tIns="0" rIns="0" bIns="0" rtlCol="0" anchor="t"/>
          <a:lstStyle/>
          <a:p>
            <a:pPr marL="0" indent="0" algn="ctr">
              <a:lnSpc>
                <a:spcPts val="2650"/>
              </a:lnSpc>
              <a:buNone/>
            </a:pPr>
            <a:r>
              <a:rPr lang="en-US" sz="1700" dirty="0">
                <a:solidFill>
                  <a:srgbClr val="272525"/>
                </a:solidFill>
                <a:latin typeface="Inter" pitchFamily="34" charset="0"/>
                <a:ea typeface="Inter" pitchFamily="34" charset="-122"/>
                <a:cs typeface="Inter" pitchFamily="34" charset="-120"/>
              </a:rPr>
              <a:t>Conduct unit testing, integration testing, and user acceptance testing with real development teams</a:t>
            </a:r>
            <a:endParaRPr lang="en-US" sz="1700" dirty="0"/>
          </a:p>
        </p:txBody>
      </p:sp>
      <p:sp>
        <p:nvSpPr>
          <p:cNvPr id="14" name="Shape 12"/>
          <p:cNvSpPr/>
          <p:nvPr/>
        </p:nvSpPr>
        <p:spPr>
          <a:xfrm>
            <a:off x="8637032" y="3445431"/>
            <a:ext cx="30480" cy="650915"/>
          </a:xfrm>
          <a:prstGeom prst="roundRect">
            <a:avLst>
              <a:gd name="adj" fmla="val 298993"/>
            </a:avLst>
          </a:prstGeom>
          <a:solidFill>
            <a:srgbClr val="C0C1D7"/>
          </a:solidFill>
          <a:ln/>
        </p:spPr>
      </p:sp>
      <p:sp>
        <p:nvSpPr>
          <p:cNvPr id="15" name="Shape 13"/>
          <p:cNvSpPr/>
          <p:nvPr/>
        </p:nvSpPr>
        <p:spPr>
          <a:xfrm>
            <a:off x="8408194" y="3852267"/>
            <a:ext cx="488156" cy="488156"/>
          </a:xfrm>
          <a:prstGeom prst="roundRect">
            <a:avLst>
              <a:gd name="adj" fmla="val 18669"/>
            </a:avLst>
          </a:prstGeom>
          <a:solidFill>
            <a:srgbClr val="DADBF1"/>
          </a:solidFill>
          <a:ln w="7620">
            <a:solidFill>
              <a:srgbClr val="C0C1D7"/>
            </a:solidFill>
            <a:prstDash val="solid"/>
          </a:ln>
        </p:spPr>
      </p:sp>
      <p:sp>
        <p:nvSpPr>
          <p:cNvPr id="16" name="Text 14"/>
          <p:cNvSpPr/>
          <p:nvPr/>
        </p:nvSpPr>
        <p:spPr>
          <a:xfrm>
            <a:off x="8489573" y="3892927"/>
            <a:ext cx="325398" cy="406837"/>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Inter Bold" pitchFamily="34" charset="0"/>
                <a:ea typeface="Inter Bold" pitchFamily="34" charset="-122"/>
                <a:cs typeface="Inter Bold" pitchFamily="34" charset="-120"/>
              </a:rPr>
              <a:t>3</a:t>
            </a:r>
            <a:endParaRPr lang="en-US" sz="2550" dirty="0"/>
          </a:p>
        </p:txBody>
      </p:sp>
      <p:sp>
        <p:nvSpPr>
          <p:cNvPr id="17" name="Text 15"/>
          <p:cNvSpPr/>
          <p:nvPr/>
        </p:nvSpPr>
        <p:spPr>
          <a:xfrm>
            <a:off x="7296150" y="1746647"/>
            <a:ext cx="2712244" cy="338971"/>
          </a:xfrm>
          <a:prstGeom prst="rect">
            <a:avLst/>
          </a:prstGeom>
          <a:noFill/>
          <a:ln/>
        </p:spPr>
        <p:txBody>
          <a:bodyPr wrap="none" lIns="0" tIns="0" rIns="0" bIns="0" rtlCol="0" anchor="t"/>
          <a:lstStyle/>
          <a:p>
            <a:pPr marL="0" indent="0" algn="ctr">
              <a:lnSpc>
                <a:spcPts val="2650"/>
              </a:lnSpc>
              <a:buNone/>
            </a:pPr>
            <a:r>
              <a:rPr lang="en-US" sz="2100" b="1" dirty="0">
                <a:solidFill>
                  <a:srgbClr val="272525"/>
                </a:solidFill>
                <a:latin typeface="Inter Bold" pitchFamily="34" charset="0"/>
                <a:ea typeface="Inter Bold" pitchFamily="34" charset="-122"/>
                <a:cs typeface="Inter Bold" pitchFamily="34" charset="-120"/>
              </a:rPr>
              <a:t>Deployment</a:t>
            </a:r>
            <a:endParaRPr lang="en-US" sz="2100" dirty="0"/>
          </a:p>
        </p:txBody>
      </p:sp>
      <p:sp>
        <p:nvSpPr>
          <p:cNvPr id="18" name="Text 16"/>
          <p:cNvSpPr/>
          <p:nvPr/>
        </p:nvSpPr>
        <p:spPr>
          <a:xfrm>
            <a:off x="6324719" y="2210157"/>
            <a:ext cx="4655106" cy="678894"/>
          </a:xfrm>
          <a:prstGeom prst="rect">
            <a:avLst/>
          </a:prstGeom>
          <a:noFill/>
          <a:ln/>
        </p:spPr>
        <p:txBody>
          <a:bodyPr wrap="square" lIns="0" tIns="0" rIns="0" bIns="0" rtlCol="0" anchor="t"/>
          <a:lstStyle/>
          <a:p>
            <a:pPr marL="0" indent="0" algn="ctr">
              <a:lnSpc>
                <a:spcPts val="2650"/>
              </a:lnSpc>
              <a:buNone/>
            </a:pPr>
            <a:r>
              <a:rPr lang="en-US" sz="1700" dirty="0">
                <a:solidFill>
                  <a:srgbClr val="272525"/>
                </a:solidFill>
                <a:latin typeface="Inter" pitchFamily="34" charset="0"/>
                <a:ea typeface="Inter" pitchFamily="34" charset="-122"/>
                <a:cs typeface="Inter" pitchFamily="34" charset="-120"/>
              </a:rPr>
              <a:t>Deploy to production environment with data migration from existing systems if applicable</a:t>
            </a:r>
            <a:endParaRPr lang="en-US" sz="1700" dirty="0"/>
          </a:p>
        </p:txBody>
      </p:sp>
      <p:sp>
        <p:nvSpPr>
          <p:cNvPr id="19" name="Shape 17"/>
          <p:cNvSpPr/>
          <p:nvPr/>
        </p:nvSpPr>
        <p:spPr>
          <a:xfrm>
            <a:off x="11311176" y="4096345"/>
            <a:ext cx="30480" cy="650915"/>
          </a:xfrm>
          <a:prstGeom prst="roundRect">
            <a:avLst>
              <a:gd name="adj" fmla="val 298993"/>
            </a:avLst>
          </a:prstGeom>
          <a:solidFill>
            <a:srgbClr val="C0C1D7"/>
          </a:solidFill>
          <a:ln/>
        </p:spPr>
      </p:sp>
      <p:sp>
        <p:nvSpPr>
          <p:cNvPr id="20" name="Shape 18"/>
          <p:cNvSpPr/>
          <p:nvPr/>
        </p:nvSpPr>
        <p:spPr>
          <a:xfrm>
            <a:off x="11082338" y="3852267"/>
            <a:ext cx="488156" cy="488156"/>
          </a:xfrm>
          <a:prstGeom prst="roundRect">
            <a:avLst>
              <a:gd name="adj" fmla="val 18669"/>
            </a:avLst>
          </a:prstGeom>
          <a:solidFill>
            <a:srgbClr val="DADBF1"/>
          </a:solidFill>
          <a:ln w="7620">
            <a:solidFill>
              <a:srgbClr val="C0C1D7"/>
            </a:solidFill>
            <a:prstDash val="solid"/>
          </a:ln>
        </p:spPr>
      </p:sp>
      <p:sp>
        <p:nvSpPr>
          <p:cNvPr id="21" name="Text 19"/>
          <p:cNvSpPr/>
          <p:nvPr/>
        </p:nvSpPr>
        <p:spPr>
          <a:xfrm>
            <a:off x="11163717" y="3892927"/>
            <a:ext cx="325398" cy="406837"/>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Inter Bold" pitchFamily="34" charset="0"/>
                <a:ea typeface="Inter Bold" pitchFamily="34" charset="-122"/>
                <a:cs typeface="Inter Bold" pitchFamily="34" charset="-120"/>
              </a:rPr>
              <a:t>4</a:t>
            </a:r>
            <a:endParaRPr lang="en-US" sz="2550" dirty="0"/>
          </a:p>
        </p:txBody>
      </p:sp>
      <p:sp>
        <p:nvSpPr>
          <p:cNvPr id="22" name="Text 20"/>
          <p:cNvSpPr/>
          <p:nvPr/>
        </p:nvSpPr>
        <p:spPr>
          <a:xfrm>
            <a:off x="9970294" y="4964192"/>
            <a:ext cx="2712244" cy="338971"/>
          </a:xfrm>
          <a:prstGeom prst="rect">
            <a:avLst/>
          </a:prstGeom>
          <a:noFill/>
          <a:ln/>
        </p:spPr>
        <p:txBody>
          <a:bodyPr wrap="none" lIns="0" tIns="0" rIns="0" bIns="0" rtlCol="0" anchor="t"/>
          <a:lstStyle/>
          <a:p>
            <a:pPr marL="0" indent="0" algn="ctr">
              <a:lnSpc>
                <a:spcPts val="2650"/>
              </a:lnSpc>
              <a:buNone/>
            </a:pPr>
            <a:r>
              <a:rPr lang="en-US" sz="2100" b="1" dirty="0">
                <a:solidFill>
                  <a:srgbClr val="272525"/>
                </a:solidFill>
                <a:latin typeface="Inter Bold" pitchFamily="34" charset="0"/>
                <a:ea typeface="Inter Bold" pitchFamily="34" charset="-122"/>
                <a:cs typeface="Inter Bold" pitchFamily="34" charset="-120"/>
              </a:rPr>
              <a:t>Documentation</a:t>
            </a:r>
            <a:endParaRPr lang="en-US" sz="2100" dirty="0"/>
          </a:p>
        </p:txBody>
      </p:sp>
      <p:sp>
        <p:nvSpPr>
          <p:cNvPr id="23" name="Text 21"/>
          <p:cNvSpPr/>
          <p:nvPr/>
        </p:nvSpPr>
        <p:spPr>
          <a:xfrm>
            <a:off x="8998863" y="5427702"/>
            <a:ext cx="4655106" cy="1018342"/>
          </a:xfrm>
          <a:prstGeom prst="rect">
            <a:avLst/>
          </a:prstGeom>
          <a:noFill/>
          <a:ln/>
        </p:spPr>
        <p:txBody>
          <a:bodyPr wrap="square" lIns="0" tIns="0" rIns="0" bIns="0" rtlCol="0" anchor="t"/>
          <a:lstStyle/>
          <a:p>
            <a:pPr marL="0" indent="0" algn="ctr">
              <a:lnSpc>
                <a:spcPts val="2650"/>
              </a:lnSpc>
              <a:buNone/>
            </a:pPr>
            <a:r>
              <a:rPr lang="en-US" sz="1700" dirty="0">
                <a:solidFill>
                  <a:srgbClr val="272525"/>
                </a:solidFill>
                <a:latin typeface="Inter" pitchFamily="34" charset="0"/>
                <a:ea typeface="Inter" pitchFamily="34" charset="-122"/>
                <a:cs typeface="Inter" pitchFamily="34" charset="-120"/>
              </a:rPr>
              <a:t>Prepare comprehensive technical documentation, user manuals, and final project presentation</a:t>
            </a:r>
            <a:endParaRPr lang="en-US" sz="1700" dirty="0"/>
          </a:p>
        </p:txBody>
      </p:sp>
      <p:sp>
        <p:nvSpPr>
          <p:cNvPr id="24" name="Shape 22"/>
          <p:cNvSpPr/>
          <p:nvPr/>
        </p:nvSpPr>
        <p:spPr>
          <a:xfrm>
            <a:off x="759381" y="6679525"/>
            <a:ext cx="13111639" cy="896422"/>
          </a:xfrm>
          <a:prstGeom prst="roundRect">
            <a:avLst>
              <a:gd name="adj" fmla="val 10166"/>
            </a:avLst>
          </a:prstGeom>
          <a:solidFill>
            <a:srgbClr val="C7C9EA"/>
          </a:solidFill>
          <a:ln/>
        </p:spPr>
      </p:sp>
      <p:pic>
        <p:nvPicPr>
          <p:cNvPr id="25" name="Image 0" descr="preencoded.png"/>
          <p:cNvPicPr>
            <a:picLocks noChangeAspect="1"/>
          </p:cNvPicPr>
          <p:nvPr/>
        </p:nvPicPr>
        <p:blipFill>
          <a:blip r:embed="rId3"/>
          <a:stretch>
            <a:fillRect/>
          </a:stretch>
        </p:blipFill>
        <p:spPr>
          <a:xfrm>
            <a:off x="976312" y="7004566"/>
            <a:ext cx="271224" cy="216932"/>
          </a:xfrm>
          <a:prstGeom prst="rect">
            <a:avLst/>
          </a:prstGeom>
        </p:spPr>
      </p:pic>
      <p:sp>
        <p:nvSpPr>
          <p:cNvPr id="26" name="Text 23"/>
          <p:cNvSpPr/>
          <p:nvPr/>
        </p:nvSpPr>
        <p:spPr>
          <a:xfrm>
            <a:off x="1464469" y="6941225"/>
            <a:ext cx="12189619" cy="339447"/>
          </a:xfrm>
          <a:prstGeom prst="rect">
            <a:avLst/>
          </a:prstGeom>
          <a:noFill/>
          <a:ln/>
        </p:spPr>
        <p:txBody>
          <a:bodyPr wrap="none" lIns="0" tIns="0" rIns="0" bIns="0" rtlCol="0" anchor="t"/>
          <a:lstStyle/>
          <a:p>
            <a:pPr marL="0" indent="0" algn="l">
              <a:lnSpc>
                <a:spcPts val="2650"/>
              </a:lnSpc>
              <a:buNone/>
            </a:pPr>
            <a:r>
              <a:rPr lang="en-US" sz="1700" dirty="0">
                <a:solidFill>
                  <a:srgbClr val="000000"/>
                </a:solidFill>
                <a:latin typeface="Inter" pitchFamily="34" charset="0"/>
                <a:ea typeface="Inter" pitchFamily="34" charset="-122"/>
                <a:cs typeface="Inter" pitchFamily="34" charset="-120"/>
              </a:rPr>
              <a:t>Timeline: 8-10 weeks from IA1 to IA2 completion, with bi-weekly milestone reviews and progress tracking</a:t>
            </a:r>
            <a:endParaRPr lang="en-US" sz="1700" dirty="0"/>
          </a:p>
        </p:txBody>
      </p:sp>
      <p:pic>
        <p:nvPicPr>
          <p:cNvPr id="28" name="Picture 27">
            <a:extLst>
              <a:ext uri="{FF2B5EF4-FFF2-40B4-BE49-F238E27FC236}">
                <a16:creationId xmlns:a16="http://schemas.microsoft.com/office/drawing/2014/main" id="{A19A3F4D-2B58-EE1C-0825-4D4ECF313F17}"/>
              </a:ext>
            </a:extLst>
          </p:cNvPr>
          <p:cNvPicPr>
            <a:picLocks noChangeAspect="1"/>
          </p:cNvPicPr>
          <p:nvPr/>
        </p:nvPicPr>
        <p:blipFill>
          <a:blip r:embed="rId4"/>
          <a:stretch>
            <a:fillRect/>
          </a:stretch>
        </p:blipFill>
        <p:spPr>
          <a:xfrm>
            <a:off x="12085051" y="7642265"/>
            <a:ext cx="2419688" cy="47631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73906"/>
            <a:ext cx="8537615"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Expected Outcomes &amp; Benefits</a:t>
            </a:r>
            <a:endParaRPr lang="en-US" sz="4450" dirty="0"/>
          </a:p>
        </p:txBody>
      </p:sp>
      <p:sp>
        <p:nvSpPr>
          <p:cNvPr id="3" name="Text 1"/>
          <p:cNvSpPr/>
          <p:nvPr/>
        </p:nvSpPr>
        <p:spPr>
          <a:xfrm>
            <a:off x="793790" y="2049661"/>
            <a:ext cx="4158615" cy="748427"/>
          </a:xfrm>
          <a:prstGeom prst="rect">
            <a:avLst/>
          </a:prstGeom>
          <a:noFill/>
          <a:ln/>
        </p:spPr>
        <p:txBody>
          <a:bodyPr wrap="none" lIns="0" tIns="0" rIns="0" bIns="0" rtlCol="0" anchor="t"/>
          <a:lstStyle/>
          <a:p>
            <a:pPr marL="0" indent="0" algn="ctr">
              <a:lnSpc>
                <a:spcPts val="5850"/>
              </a:lnSpc>
              <a:buNone/>
            </a:pPr>
            <a:r>
              <a:rPr lang="en-US" sz="5850" b="1" dirty="0">
                <a:solidFill>
                  <a:srgbClr val="272525"/>
                </a:solidFill>
                <a:latin typeface="Inter Bold" pitchFamily="34" charset="0"/>
                <a:ea typeface="Inter Bold" pitchFamily="34" charset="-122"/>
                <a:cs typeface="Inter Bold" pitchFamily="34" charset="-120"/>
              </a:rPr>
              <a:t>40%</a:t>
            </a:r>
            <a:endParaRPr lang="en-US" sz="5850" dirty="0"/>
          </a:p>
        </p:txBody>
      </p:sp>
      <p:sp>
        <p:nvSpPr>
          <p:cNvPr id="4" name="Text 2"/>
          <p:cNvSpPr/>
          <p:nvPr/>
        </p:nvSpPr>
        <p:spPr>
          <a:xfrm>
            <a:off x="1455420" y="3081457"/>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272525"/>
                </a:solidFill>
                <a:latin typeface="Inter Bold" pitchFamily="34" charset="0"/>
                <a:ea typeface="Inter Bold" pitchFamily="34" charset="-122"/>
                <a:cs typeface="Inter Bold" pitchFamily="34" charset="-120"/>
              </a:rPr>
              <a:t>Time Reduction</a:t>
            </a:r>
            <a:endParaRPr lang="en-US" sz="2200" dirty="0"/>
          </a:p>
        </p:txBody>
      </p:sp>
      <p:sp>
        <p:nvSpPr>
          <p:cNvPr id="5" name="Text 3"/>
          <p:cNvSpPr/>
          <p:nvPr/>
        </p:nvSpPr>
        <p:spPr>
          <a:xfrm>
            <a:off x="793790" y="3571875"/>
            <a:ext cx="4158615" cy="725805"/>
          </a:xfrm>
          <a:prstGeom prst="rect">
            <a:avLst/>
          </a:prstGeom>
          <a:noFill/>
          <a:ln/>
        </p:spPr>
        <p:txBody>
          <a:bodyPr wrap="squar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Expected decrease in bug resolution time through streamlined workflows</a:t>
            </a:r>
            <a:endParaRPr lang="en-US" sz="1750" dirty="0"/>
          </a:p>
        </p:txBody>
      </p:sp>
      <p:sp>
        <p:nvSpPr>
          <p:cNvPr id="6" name="Text 4"/>
          <p:cNvSpPr/>
          <p:nvPr/>
        </p:nvSpPr>
        <p:spPr>
          <a:xfrm>
            <a:off x="5235893" y="2049661"/>
            <a:ext cx="4158615" cy="748427"/>
          </a:xfrm>
          <a:prstGeom prst="rect">
            <a:avLst/>
          </a:prstGeom>
          <a:noFill/>
          <a:ln/>
        </p:spPr>
        <p:txBody>
          <a:bodyPr wrap="none" lIns="0" tIns="0" rIns="0" bIns="0" rtlCol="0" anchor="t"/>
          <a:lstStyle/>
          <a:p>
            <a:pPr marL="0" indent="0" algn="ctr">
              <a:lnSpc>
                <a:spcPts val="5850"/>
              </a:lnSpc>
              <a:buNone/>
            </a:pPr>
            <a:r>
              <a:rPr lang="en-US" sz="5850" b="1" dirty="0">
                <a:solidFill>
                  <a:srgbClr val="272525"/>
                </a:solidFill>
                <a:latin typeface="Inter Bold" pitchFamily="34" charset="0"/>
                <a:ea typeface="Inter Bold" pitchFamily="34" charset="-122"/>
                <a:cs typeface="Inter Bold" pitchFamily="34" charset="-120"/>
              </a:rPr>
              <a:t>25%</a:t>
            </a:r>
            <a:endParaRPr lang="en-US" sz="5850" dirty="0"/>
          </a:p>
        </p:txBody>
      </p:sp>
      <p:sp>
        <p:nvSpPr>
          <p:cNvPr id="7" name="Text 5"/>
          <p:cNvSpPr/>
          <p:nvPr/>
        </p:nvSpPr>
        <p:spPr>
          <a:xfrm>
            <a:off x="5897523" y="3081457"/>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272525"/>
                </a:solidFill>
                <a:latin typeface="Inter Bold" pitchFamily="34" charset="0"/>
                <a:ea typeface="Inter Bold" pitchFamily="34" charset="-122"/>
                <a:cs typeface="Inter Bold" pitchFamily="34" charset="-120"/>
              </a:rPr>
              <a:t>Productivity Gain</a:t>
            </a:r>
            <a:endParaRPr lang="en-US" sz="2200" dirty="0"/>
          </a:p>
        </p:txBody>
      </p:sp>
      <p:sp>
        <p:nvSpPr>
          <p:cNvPr id="8" name="Text 6"/>
          <p:cNvSpPr/>
          <p:nvPr/>
        </p:nvSpPr>
        <p:spPr>
          <a:xfrm>
            <a:off x="5235893" y="3571875"/>
            <a:ext cx="4158615" cy="1088708"/>
          </a:xfrm>
          <a:prstGeom prst="rect">
            <a:avLst/>
          </a:prstGeom>
          <a:noFill/>
          <a:ln/>
        </p:spPr>
        <p:txBody>
          <a:bodyPr wrap="squar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Anticipated increase in team productivity from automated processes</a:t>
            </a:r>
            <a:endParaRPr lang="en-US" sz="1750" dirty="0"/>
          </a:p>
        </p:txBody>
      </p:sp>
      <p:sp>
        <p:nvSpPr>
          <p:cNvPr id="9" name="Text 7"/>
          <p:cNvSpPr/>
          <p:nvPr/>
        </p:nvSpPr>
        <p:spPr>
          <a:xfrm>
            <a:off x="9677995" y="2049661"/>
            <a:ext cx="4158615" cy="748427"/>
          </a:xfrm>
          <a:prstGeom prst="rect">
            <a:avLst/>
          </a:prstGeom>
          <a:noFill/>
          <a:ln/>
        </p:spPr>
        <p:txBody>
          <a:bodyPr wrap="none" lIns="0" tIns="0" rIns="0" bIns="0" rtlCol="0" anchor="t"/>
          <a:lstStyle/>
          <a:p>
            <a:pPr marL="0" indent="0" algn="ctr">
              <a:lnSpc>
                <a:spcPts val="5850"/>
              </a:lnSpc>
              <a:buNone/>
            </a:pPr>
            <a:r>
              <a:rPr lang="en-US" sz="5850" b="1" dirty="0">
                <a:solidFill>
                  <a:srgbClr val="272525"/>
                </a:solidFill>
                <a:latin typeface="Inter Bold" pitchFamily="34" charset="0"/>
                <a:ea typeface="Inter Bold" pitchFamily="34" charset="-122"/>
                <a:cs typeface="Inter Bold" pitchFamily="34" charset="-120"/>
              </a:rPr>
              <a:t>95%</a:t>
            </a:r>
            <a:endParaRPr lang="en-US" sz="5850" dirty="0"/>
          </a:p>
        </p:txBody>
      </p:sp>
      <p:sp>
        <p:nvSpPr>
          <p:cNvPr id="10" name="Text 8"/>
          <p:cNvSpPr/>
          <p:nvPr/>
        </p:nvSpPr>
        <p:spPr>
          <a:xfrm>
            <a:off x="10339626" y="3081457"/>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272525"/>
                </a:solidFill>
                <a:latin typeface="Inter Bold" pitchFamily="34" charset="0"/>
                <a:ea typeface="Inter Bold" pitchFamily="34" charset="-122"/>
                <a:cs typeface="Inter Bold" pitchFamily="34" charset="-120"/>
              </a:rPr>
              <a:t>Traceability</a:t>
            </a:r>
            <a:endParaRPr lang="en-US" sz="2200" dirty="0"/>
          </a:p>
        </p:txBody>
      </p:sp>
      <p:sp>
        <p:nvSpPr>
          <p:cNvPr id="11" name="Text 9"/>
          <p:cNvSpPr/>
          <p:nvPr/>
        </p:nvSpPr>
        <p:spPr>
          <a:xfrm>
            <a:off x="9677995" y="3571875"/>
            <a:ext cx="4158615" cy="725805"/>
          </a:xfrm>
          <a:prstGeom prst="rect">
            <a:avLst/>
          </a:prstGeom>
          <a:noFill/>
          <a:ln/>
        </p:spPr>
        <p:txBody>
          <a:bodyPr wrap="squar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Complete audit trail coverage for all reported issues and resolutions</a:t>
            </a:r>
            <a:endParaRPr lang="en-US" sz="1750" dirty="0"/>
          </a:p>
        </p:txBody>
      </p:sp>
      <p:sp>
        <p:nvSpPr>
          <p:cNvPr id="12" name="Text 10"/>
          <p:cNvSpPr/>
          <p:nvPr/>
        </p:nvSpPr>
        <p:spPr>
          <a:xfrm>
            <a:off x="793790" y="5000744"/>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Key Benefits</a:t>
            </a:r>
            <a:endParaRPr lang="en-US" sz="2650" dirty="0"/>
          </a:p>
        </p:txBody>
      </p:sp>
      <p:sp>
        <p:nvSpPr>
          <p:cNvPr id="13" name="Text 11"/>
          <p:cNvSpPr/>
          <p:nvPr/>
        </p:nvSpPr>
        <p:spPr>
          <a:xfrm>
            <a:off x="793790" y="5766197"/>
            <a:ext cx="13042821" cy="145169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Real-time visibility into project status for all stakeholders</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Reduced communication overhead through centralized platform</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Improved accountability with clear ownership of tasks</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Historical data for performance analysis and process improvement</a:t>
            </a:r>
          </a:p>
          <a:p>
            <a:pPr marL="342900" indent="-342900" algn="l">
              <a:lnSpc>
                <a:spcPts val="2850"/>
              </a:lnSpc>
              <a:buSzPct val="100000"/>
              <a:buChar char="•"/>
            </a:pPr>
            <a:endParaRPr lang="en-US" sz="1750" dirty="0">
              <a:solidFill>
                <a:srgbClr val="272525"/>
              </a:solidFill>
              <a:latin typeface="Inter" pitchFamily="34" charset="0"/>
              <a:ea typeface="Inter" pitchFamily="34" charset="-122"/>
            </a:endParaRPr>
          </a:p>
          <a:p>
            <a:pPr marL="342900" indent="-342900" algn="l">
              <a:lnSpc>
                <a:spcPts val="2850"/>
              </a:lnSpc>
              <a:buSzPct val="100000"/>
              <a:buChar char="•"/>
            </a:pPr>
            <a:endParaRPr lang="en-US" sz="1750" dirty="0">
              <a:solidFill>
                <a:srgbClr val="272525"/>
              </a:solidFill>
              <a:latin typeface="Inter" pitchFamily="34" charset="0"/>
              <a:ea typeface="Inter" pitchFamily="34" charset="-122"/>
            </a:endParaRPr>
          </a:p>
          <a:p>
            <a:pPr marL="342900" indent="-342900" algn="l">
              <a:lnSpc>
                <a:spcPts val="2850"/>
              </a:lnSpc>
              <a:buSzPct val="100000"/>
              <a:buChar char="•"/>
            </a:pPr>
            <a:endParaRPr lang="en-US" sz="1750" dirty="0">
              <a:solidFill>
                <a:srgbClr val="272525"/>
              </a:solidFill>
              <a:latin typeface="Inter" pitchFamily="34" charset="0"/>
              <a:ea typeface="Inter" pitchFamily="34" charset="-122"/>
            </a:endParaRPr>
          </a:p>
          <a:p>
            <a:pPr marL="342900" indent="-342900" algn="l">
              <a:lnSpc>
                <a:spcPts val="2850"/>
              </a:lnSpc>
              <a:buSzPct val="100000"/>
              <a:buChar char="•"/>
            </a:pPr>
            <a:endParaRPr lang="en-US" sz="1750" dirty="0">
              <a:solidFill>
                <a:srgbClr val="272525"/>
              </a:solidFill>
              <a:latin typeface="Inter" pitchFamily="34" charset="0"/>
              <a:ea typeface="Inter" pitchFamily="34" charset="-122"/>
            </a:endParaRPr>
          </a:p>
          <a:p>
            <a:pPr marL="342900" indent="-342900" algn="l">
              <a:lnSpc>
                <a:spcPts val="2850"/>
              </a:lnSpc>
              <a:buSzPct val="100000"/>
              <a:buChar char="•"/>
            </a:pPr>
            <a:endParaRPr lang="en-US" sz="1750" dirty="0">
              <a:solidFill>
                <a:srgbClr val="272525"/>
              </a:solidFill>
              <a:latin typeface="Inter" pitchFamily="34" charset="0"/>
              <a:ea typeface="Inter" pitchFamily="34" charset="-122"/>
            </a:endParaRPr>
          </a:p>
          <a:p>
            <a:pPr marL="342900" indent="-342900" algn="l">
              <a:lnSpc>
                <a:spcPts val="2850"/>
              </a:lnSpc>
              <a:buSzPct val="100000"/>
              <a:buChar char="•"/>
            </a:pPr>
            <a:endParaRPr lang="en-US" sz="1750" dirty="0">
              <a:solidFill>
                <a:srgbClr val="272525"/>
              </a:solidFill>
              <a:latin typeface="Inter" pitchFamily="34" charset="0"/>
              <a:ea typeface="Inter" pitchFamily="34" charset="-122"/>
            </a:endParaRPr>
          </a:p>
          <a:p>
            <a:pPr marL="342900" indent="-342900" algn="l">
              <a:lnSpc>
                <a:spcPts val="2850"/>
              </a:lnSpc>
              <a:buSzPct val="100000"/>
              <a:buChar char="•"/>
            </a:pPr>
            <a:endParaRPr lang="en-US" sz="1750" dirty="0">
              <a:solidFill>
                <a:srgbClr val="272525"/>
              </a:solidFill>
              <a:latin typeface="Inter" pitchFamily="34" charset="0"/>
              <a:ea typeface="Inter" pitchFamily="34" charset="-122"/>
            </a:endParaRPr>
          </a:p>
          <a:p>
            <a:pPr marL="342900" indent="-342900" algn="l">
              <a:lnSpc>
                <a:spcPts val="2850"/>
              </a:lnSpc>
              <a:buSzPct val="100000"/>
              <a:buChar char="•"/>
            </a:pPr>
            <a:endParaRPr lang="en-US" sz="1750" dirty="0">
              <a:solidFill>
                <a:srgbClr val="272525"/>
              </a:solidFill>
              <a:latin typeface="Inter" pitchFamily="34" charset="0"/>
              <a:ea typeface="Inter" pitchFamily="34" charset="-122"/>
            </a:endParaRPr>
          </a:p>
          <a:p>
            <a:pPr marL="342900" indent="-342900" algn="l">
              <a:lnSpc>
                <a:spcPts val="2850"/>
              </a:lnSpc>
              <a:buSzPct val="100000"/>
              <a:buChar char="•"/>
            </a:pPr>
            <a:endParaRPr lang="en-US" sz="1750" dirty="0">
              <a:solidFill>
                <a:srgbClr val="272525"/>
              </a:solidFill>
              <a:latin typeface="Inter" pitchFamily="34" charset="0"/>
              <a:ea typeface="Inter" pitchFamily="34" charset="-122"/>
            </a:endParaRPr>
          </a:p>
          <a:p>
            <a:pPr marL="342900" indent="-342900" algn="l">
              <a:lnSpc>
                <a:spcPts val="2850"/>
              </a:lnSpc>
              <a:buSzPct val="100000"/>
              <a:buChar char="•"/>
            </a:pPr>
            <a:endParaRPr lang="en-US" sz="1750" dirty="0">
              <a:solidFill>
                <a:srgbClr val="272525"/>
              </a:solidFill>
              <a:latin typeface="Inter" pitchFamily="34" charset="0"/>
              <a:ea typeface="Inter" pitchFamily="34" charset="-122"/>
            </a:endParaRPr>
          </a:p>
          <a:p>
            <a:pPr marL="342900" indent="-342900" algn="l">
              <a:lnSpc>
                <a:spcPts val="2850"/>
              </a:lnSpc>
              <a:buSzPct val="100000"/>
              <a:buChar char="•"/>
            </a:pPr>
            <a:endParaRPr lang="en-US" sz="1750" dirty="0">
              <a:solidFill>
                <a:srgbClr val="272525"/>
              </a:solidFill>
              <a:latin typeface="Inter" pitchFamily="34" charset="0"/>
              <a:ea typeface="Inter" pitchFamily="34" charset="-122"/>
            </a:endParaRPr>
          </a:p>
          <a:p>
            <a:pPr marL="342900" indent="-342900" algn="l">
              <a:lnSpc>
                <a:spcPts val="2850"/>
              </a:lnSpc>
              <a:buSzPct val="100000"/>
              <a:buChar char="•"/>
            </a:pPr>
            <a:endParaRPr lang="en-US" sz="1750" dirty="0">
              <a:solidFill>
                <a:srgbClr val="272525"/>
              </a:solidFill>
              <a:latin typeface="Inter" pitchFamily="34" charset="0"/>
              <a:ea typeface="Inter" pitchFamily="34" charset="-122"/>
            </a:endParaRPr>
          </a:p>
          <a:p>
            <a:pPr marL="342900" indent="-342900" algn="l">
              <a:lnSpc>
                <a:spcPts val="2850"/>
              </a:lnSpc>
              <a:buSzPct val="100000"/>
              <a:buChar char="•"/>
            </a:pPr>
            <a:endParaRPr lang="en-US" sz="1750" dirty="0">
              <a:solidFill>
                <a:srgbClr val="272525"/>
              </a:solidFill>
              <a:latin typeface="Inter" pitchFamily="34" charset="0"/>
              <a:ea typeface="Inter" pitchFamily="34" charset="-122"/>
            </a:endParaRPr>
          </a:p>
          <a:p>
            <a:pPr marL="342900" indent="-342900" algn="l">
              <a:lnSpc>
                <a:spcPts val="2850"/>
              </a:lnSpc>
              <a:buSzPct val="100000"/>
              <a:buChar char="•"/>
            </a:pPr>
            <a:endParaRPr lang="en-US" sz="1750" dirty="0">
              <a:solidFill>
                <a:srgbClr val="272525"/>
              </a:solidFill>
              <a:latin typeface="Inter" pitchFamily="34" charset="0"/>
              <a:ea typeface="Inter" pitchFamily="34" charset="-122"/>
            </a:endParaRPr>
          </a:p>
          <a:p>
            <a:pPr marL="342900" indent="-342900" algn="l">
              <a:lnSpc>
                <a:spcPts val="2850"/>
              </a:lnSpc>
              <a:buSzPct val="100000"/>
              <a:buChar char="•"/>
            </a:pPr>
            <a:endParaRPr lang="en-US" sz="1750" dirty="0">
              <a:solidFill>
                <a:srgbClr val="272525"/>
              </a:solidFill>
              <a:latin typeface="Inter" pitchFamily="34" charset="0"/>
              <a:ea typeface="Inter" pitchFamily="34" charset="-122"/>
            </a:endParaRPr>
          </a:p>
          <a:p>
            <a:pPr marL="342900" indent="-342900" algn="l">
              <a:lnSpc>
                <a:spcPts val="2850"/>
              </a:lnSpc>
              <a:buSzPct val="100000"/>
              <a:buChar char="•"/>
            </a:pPr>
            <a:endParaRPr lang="en-US" sz="1750" dirty="0">
              <a:solidFill>
                <a:srgbClr val="272525"/>
              </a:solidFill>
              <a:latin typeface="Inter" pitchFamily="34" charset="0"/>
              <a:ea typeface="Inter" pitchFamily="34" charset="-122"/>
            </a:endParaRPr>
          </a:p>
          <a:p>
            <a:pPr marL="342900" indent="-342900" algn="l">
              <a:lnSpc>
                <a:spcPts val="2850"/>
              </a:lnSpc>
              <a:buSzPct val="100000"/>
              <a:buChar char="•"/>
            </a:pPr>
            <a:endParaRPr lang="en-US" sz="1750" dirty="0">
              <a:solidFill>
                <a:srgbClr val="272525"/>
              </a:solidFill>
              <a:latin typeface="Inter" pitchFamily="34" charset="0"/>
              <a:ea typeface="Inter" pitchFamily="34" charset="-122"/>
            </a:endParaRPr>
          </a:p>
          <a:p>
            <a:pPr marL="342900" indent="-342900" algn="l">
              <a:lnSpc>
                <a:spcPts val="2850"/>
              </a:lnSpc>
              <a:buSzPct val="100000"/>
              <a:buChar char="•"/>
            </a:pPr>
            <a:endParaRPr lang="en-US" sz="1750" dirty="0">
              <a:solidFill>
                <a:srgbClr val="272525"/>
              </a:solidFill>
              <a:latin typeface="Inter" pitchFamily="34" charset="0"/>
              <a:ea typeface="Inter" pitchFamily="34" charset="-122"/>
            </a:endParaRPr>
          </a:p>
          <a:p>
            <a:pPr marL="342900" indent="-342900" algn="l">
              <a:lnSpc>
                <a:spcPts val="2850"/>
              </a:lnSpc>
              <a:buSzPct val="100000"/>
              <a:buChar char="•"/>
            </a:pPr>
            <a:endParaRPr lang="en-US" sz="1750" dirty="0">
              <a:solidFill>
                <a:srgbClr val="272525"/>
              </a:solidFill>
              <a:latin typeface="Inter" pitchFamily="34" charset="0"/>
              <a:ea typeface="Inter" pitchFamily="34" charset="-122"/>
            </a:endParaRPr>
          </a:p>
          <a:p>
            <a:pPr marL="342900" indent="-342900" algn="l">
              <a:lnSpc>
                <a:spcPts val="2850"/>
              </a:lnSpc>
              <a:buSzPct val="100000"/>
              <a:buChar char="•"/>
            </a:pPr>
            <a:endParaRPr lang="en-US" sz="1750" dirty="0">
              <a:solidFill>
                <a:srgbClr val="272525"/>
              </a:solidFill>
              <a:latin typeface="Inter" pitchFamily="34" charset="0"/>
              <a:ea typeface="Inter" pitchFamily="34" charset="-122"/>
            </a:endParaRPr>
          </a:p>
          <a:p>
            <a:pPr marL="342900" indent="-342900" algn="l">
              <a:lnSpc>
                <a:spcPts val="2850"/>
              </a:lnSpc>
              <a:buSzPct val="100000"/>
              <a:buChar char="•"/>
            </a:pPr>
            <a:endParaRPr lang="en-US" sz="1750" dirty="0">
              <a:solidFill>
                <a:srgbClr val="272525"/>
              </a:solidFill>
              <a:latin typeface="Inter" pitchFamily="34" charset="0"/>
              <a:ea typeface="Inter" pitchFamily="34" charset="-122"/>
            </a:endParaRPr>
          </a:p>
          <a:p>
            <a:pPr marL="342900" indent="-342900" algn="l">
              <a:lnSpc>
                <a:spcPts val="2850"/>
              </a:lnSpc>
              <a:buSzPct val="100000"/>
              <a:buChar char="•"/>
            </a:pPr>
            <a:endParaRPr lang="en-US" sz="1750" dirty="0">
              <a:solidFill>
                <a:srgbClr val="272525"/>
              </a:solidFill>
              <a:latin typeface="Inter" pitchFamily="34" charset="0"/>
              <a:ea typeface="Inter" pitchFamily="34" charset="-122"/>
            </a:endParaRPr>
          </a:p>
          <a:p>
            <a:pPr marL="342900" indent="-342900" algn="l">
              <a:lnSpc>
                <a:spcPts val="2850"/>
              </a:lnSpc>
              <a:buSzPct val="100000"/>
              <a:buChar char="•"/>
            </a:pPr>
            <a:endParaRPr lang="en-US" sz="1750" dirty="0">
              <a:solidFill>
                <a:srgbClr val="272525"/>
              </a:solidFill>
              <a:latin typeface="Inter" pitchFamily="34" charset="0"/>
              <a:ea typeface="Inter" pitchFamily="34" charset="-122"/>
            </a:endParaRPr>
          </a:p>
          <a:p>
            <a:pPr algn="l">
              <a:lnSpc>
                <a:spcPts val="2850"/>
              </a:lnSpc>
              <a:buSzPct val="100000"/>
            </a:pPr>
            <a:endParaRPr lang="en-US" sz="1750" dirty="0"/>
          </a:p>
        </p:txBody>
      </p:sp>
      <p:pic>
        <p:nvPicPr>
          <p:cNvPr id="15" name="Picture 14">
            <a:extLst>
              <a:ext uri="{FF2B5EF4-FFF2-40B4-BE49-F238E27FC236}">
                <a16:creationId xmlns:a16="http://schemas.microsoft.com/office/drawing/2014/main" id="{05943ACB-9F25-5673-63F7-BC326CD33D5C}"/>
              </a:ext>
            </a:extLst>
          </p:cNvPr>
          <p:cNvPicPr>
            <a:picLocks noChangeAspect="1"/>
          </p:cNvPicPr>
          <p:nvPr/>
        </p:nvPicPr>
        <p:blipFill>
          <a:blip r:embed="rId3"/>
          <a:stretch>
            <a:fillRect/>
          </a:stretch>
        </p:blipFill>
        <p:spPr>
          <a:xfrm>
            <a:off x="12097083" y="7719299"/>
            <a:ext cx="2419688" cy="47631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TotalTime>
  <Words>997</Words>
  <Application>Microsoft Office PowerPoint</Application>
  <PresentationFormat>Custom</PresentationFormat>
  <Paragraphs>149</Paragraphs>
  <Slides>11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Inter</vt:lpstr>
      <vt:lpstr>Inter Bold</vt:lpstr>
      <vt:lpstr>Arial</vt:lpstr>
      <vt:lpstr>Inter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SoshilMukhiya</cp:lastModifiedBy>
  <cp:revision>7</cp:revision>
  <dcterms:created xsi:type="dcterms:W3CDTF">2026-02-02T16:36:15Z</dcterms:created>
  <dcterms:modified xsi:type="dcterms:W3CDTF">2026-02-05T08:01:37Z</dcterms:modified>
</cp:coreProperties>
</file>